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4" r:id="rId3"/>
  </p:sldMasterIdLst>
  <p:notesMasterIdLst>
    <p:notesMasterId r:id="rId19"/>
  </p:notesMasterIdLst>
  <p:handoutMasterIdLst>
    <p:handoutMasterId r:id="rId20"/>
  </p:handoutMasterIdLst>
  <p:sldIdLst>
    <p:sldId id="258" r:id="rId4"/>
    <p:sldId id="263" r:id="rId5"/>
    <p:sldId id="273" r:id="rId6"/>
    <p:sldId id="275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60" r:id="rId15"/>
    <p:sldId id="262" r:id="rId16"/>
    <p:sldId id="268" r:id="rId17"/>
    <p:sldId id="269" r:id="rId1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17"/>
    <p:restoredTop sz="94676"/>
  </p:normalViewPr>
  <p:slideViewPr>
    <p:cSldViewPr snapToGrid="0" snapToObjects="1" showGuides="1">
      <p:cViewPr varScale="1">
        <p:scale>
          <a:sx n="127" d="100"/>
          <a:sy n="127" d="100"/>
        </p:scale>
        <p:origin x="528" y="1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4B324-FDC8-2640-BEB5-FF8730FAFC7B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F2314-B09C-2746-99F2-160C27E95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2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D41A8-57EA-2E4F-9870-1EED521C188D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3CB1E-3846-5E46-B1D2-756476881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3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 lIns="0" tIns="0" rIns="0" bIns="0" anchor="t" anchorCtr="0"/>
          <a:lstStyle/>
          <a:p>
            <a:r>
              <a:rPr lang="sv-SE" noProof="0"/>
              <a:t>Klicka här för att ändra format</a:t>
            </a:r>
            <a:endParaRPr lang="sv-S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om du vill redigera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396426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2158"/>
            <a:ext cx="7772400" cy="132561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sv-SE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351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39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83431"/>
            <a:ext cx="6400800" cy="14605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2500"/>
          </a:xfrm>
          <a:prstGeom prst="rect">
            <a:avLst/>
          </a:prstGeom>
        </p:spPr>
        <p:txBody>
          <a:bodyPr vert="horz"/>
          <a:lstStyle>
            <a:lvl1pPr>
              <a:lnSpc>
                <a:spcPct val="90000"/>
              </a:lnSpc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1651000"/>
            <a:ext cx="4038600" cy="355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51000"/>
            <a:ext cx="4038601" cy="355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8089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ockSnap_CP7VDWR835-test2.jpg"/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b="1289"/>
          <a:stretch/>
        </p:blipFill>
        <p:spPr>
          <a:xfrm>
            <a:off x="190500" y="190500"/>
            <a:ext cx="8763000" cy="5334000"/>
          </a:xfrm>
          <a:prstGeom prst="rect">
            <a:avLst/>
          </a:prstGeom>
          <a:ln w="190500">
            <a:noFill/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8565"/>
            <a:ext cx="7772400" cy="1135063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90000"/>
              </a:lnSpc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811870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464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2158"/>
            <a:ext cx="7772400" cy="132561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sv-SE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124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7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 anchorCtr="0">
            <a:noAutofit/>
          </a:bodyPr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3387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7243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noProof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15758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51000"/>
            <a:ext cx="3987800" cy="3556000"/>
          </a:xfrm>
        </p:spPr>
        <p:txBody>
          <a:bodyPr lIns="0" tIns="0" rIns="0" b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51000"/>
            <a:ext cx="3987801" cy="3556000"/>
          </a:xfrm>
        </p:spPr>
        <p:txBody>
          <a:bodyPr lIns="0" tIns="0" rIns="0" b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5497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/>
              <a:t>Klicka här för att ändra format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51000"/>
            <a:ext cx="3989388" cy="53313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286000"/>
            <a:ext cx="3989388" cy="3048000"/>
          </a:xfrm>
        </p:spPr>
        <p:txBody>
          <a:bodyPr lIns="0" tIns="0" rIns="0" bIns="0"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51000"/>
            <a:ext cx="3990974" cy="533136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286000"/>
            <a:ext cx="3990972" cy="3048000"/>
          </a:xfrm>
        </p:spPr>
        <p:txBody>
          <a:bodyPr lIns="0" tIns="0" rIns="0" bIns="0"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62394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76999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80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0287"/>
            <a:ext cx="7772400" cy="122502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83431"/>
            <a:ext cx="6400800" cy="14605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49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8565"/>
            <a:ext cx="7772400" cy="1135063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90000"/>
              </a:lnSpc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811870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54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8128000" cy="9525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sv-SE" noProof="0" dirty="0" err="1"/>
              <a:t>Klicka här för att ändra format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51000"/>
            <a:ext cx="8128000" cy="3556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sv-SE" noProof="0" dirty="0" err="1"/>
              <a:t>Klicka här för att ändra format på bakgrundstexten</a:t>
            </a:r>
          </a:p>
          <a:p>
            <a:pPr lvl="1"/>
            <a:r>
              <a:rPr lang="sv-SE" noProof="0" dirty="0" err="1"/>
              <a:t>Nivå två</a:t>
            </a:r>
          </a:p>
          <a:p>
            <a:pPr lvl="2"/>
            <a:r>
              <a:rPr lang="sv-SE" noProof="0" dirty="0" err="1"/>
              <a:t>Nivå tre</a:t>
            </a:r>
          </a:p>
          <a:p>
            <a:pPr lvl="3"/>
            <a:r>
              <a:rPr lang="sv-SE" noProof="0" dirty="0" err="1"/>
              <a:t>Nivå fyra</a:t>
            </a:r>
          </a:p>
          <a:p>
            <a:pPr lvl="4"/>
            <a:r>
              <a:rPr lang="sv-SE" noProof="0" dirty="0" err="1"/>
              <a:t>Nivå fem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625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000" kern="1200" spc="200"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1908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"/>
          <p:cNvSpPr>
            <a:spLocks noChangeAspect="1" noChangeArrowheads="1"/>
          </p:cNvSpPr>
          <p:nvPr/>
        </p:nvSpPr>
        <p:spPr bwMode="auto">
          <a:xfrm>
            <a:off x="3302000" y="4685021"/>
            <a:ext cx="2540000" cy="482491"/>
          </a:xfrm>
          <a:custGeom>
            <a:avLst/>
            <a:gdLst>
              <a:gd name="T0" fmla="*/ 4453 w 25907"/>
              <a:gd name="T1" fmla="*/ 2071 h 4923"/>
              <a:gd name="T2" fmla="*/ 2661 w 25907"/>
              <a:gd name="T3" fmla="*/ 1861 h 4923"/>
              <a:gd name="T4" fmla="*/ 1484 w 25907"/>
              <a:gd name="T5" fmla="*/ 1482 h 4923"/>
              <a:gd name="T6" fmla="*/ 4939 w 25907"/>
              <a:gd name="T7" fmla="*/ 985 h 4923"/>
              <a:gd name="T8" fmla="*/ 4939 w 25907"/>
              <a:gd name="T9" fmla="*/ 3939 h 4923"/>
              <a:gd name="T10" fmla="*/ 0 w 25907"/>
              <a:gd name="T11" fmla="*/ 4263 h 4923"/>
              <a:gd name="T12" fmla="*/ 24925 w 25907"/>
              <a:gd name="T13" fmla="*/ 1524 h 4923"/>
              <a:gd name="T14" fmla="*/ 25641 w 25907"/>
              <a:gd name="T15" fmla="*/ 3137 h 4923"/>
              <a:gd name="T16" fmla="*/ 24124 w 25907"/>
              <a:gd name="T17" fmla="*/ 1523 h 4923"/>
              <a:gd name="T18" fmla="*/ 24356 w 25907"/>
              <a:gd name="T19" fmla="*/ 1738 h 4923"/>
              <a:gd name="T20" fmla="*/ 25468 w 25907"/>
              <a:gd name="T21" fmla="*/ 2982 h 4923"/>
              <a:gd name="T22" fmla="*/ 24925 w 25907"/>
              <a:gd name="T23" fmla="*/ 1738 h 4923"/>
              <a:gd name="T24" fmla="*/ 21664 w 25907"/>
              <a:gd name="T25" fmla="*/ 2462 h 4923"/>
              <a:gd name="T26" fmla="*/ 23325 w 25907"/>
              <a:gd name="T27" fmla="*/ 1762 h 4923"/>
              <a:gd name="T28" fmla="*/ 22631 w 25907"/>
              <a:gd name="T29" fmla="*/ 3438 h 4923"/>
              <a:gd name="T30" fmla="*/ 23358 w 25907"/>
              <a:gd name="T31" fmla="*/ 2462 h 4923"/>
              <a:gd name="T32" fmla="*/ 22110 w 25907"/>
              <a:gd name="T33" fmla="*/ 1915 h 4923"/>
              <a:gd name="T34" fmla="*/ 22631 w 25907"/>
              <a:gd name="T35" fmla="*/ 3221 h 4923"/>
              <a:gd name="T36" fmla="*/ 19353 w 25907"/>
              <a:gd name="T37" fmla="*/ 2462 h 4923"/>
              <a:gd name="T38" fmla="*/ 21015 w 25907"/>
              <a:gd name="T39" fmla="*/ 1762 h 4923"/>
              <a:gd name="T40" fmla="*/ 20320 w 25907"/>
              <a:gd name="T41" fmla="*/ 3438 h 4923"/>
              <a:gd name="T42" fmla="*/ 21048 w 25907"/>
              <a:gd name="T43" fmla="*/ 2462 h 4923"/>
              <a:gd name="T44" fmla="*/ 19799 w 25907"/>
              <a:gd name="T45" fmla="*/ 1915 h 4923"/>
              <a:gd name="T46" fmla="*/ 20320 w 25907"/>
              <a:gd name="T47" fmla="*/ 3221 h 4923"/>
              <a:gd name="T48" fmla="*/ 16818 w 25907"/>
              <a:gd name="T49" fmla="*/ 1524 h 4923"/>
              <a:gd name="T50" fmla="*/ 17966 w 25907"/>
              <a:gd name="T51" fmla="*/ 1524 h 4923"/>
              <a:gd name="T52" fmla="*/ 19126 w 25907"/>
              <a:gd name="T53" fmla="*/ 1524 h 4923"/>
              <a:gd name="T54" fmla="*/ 17858 w 25907"/>
              <a:gd name="T55" fmla="*/ 1888 h 4923"/>
              <a:gd name="T56" fmla="*/ 15979 w 25907"/>
              <a:gd name="T57" fmla="*/ 3391 h 4923"/>
              <a:gd name="T58" fmla="*/ 16215 w 25907"/>
              <a:gd name="T59" fmla="*/ 3391 h 4923"/>
              <a:gd name="T60" fmla="*/ 13597 w 25907"/>
              <a:gd name="T61" fmla="*/ 1524 h 4923"/>
              <a:gd name="T62" fmla="*/ 15258 w 25907"/>
              <a:gd name="T63" fmla="*/ 1989 h 4923"/>
              <a:gd name="T64" fmla="*/ 15315 w 25907"/>
              <a:gd name="T65" fmla="*/ 2541 h 4923"/>
              <a:gd name="T66" fmla="*/ 14761 w 25907"/>
              <a:gd name="T67" fmla="*/ 3389 h 4923"/>
              <a:gd name="T68" fmla="*/ 14807 w 25907"/>
              <a:gd name="T69" fmla="*/ 3175 h 4923"/>
              <a:gd name="T70" fmla="*/ 15057 w 25907"/>
              <a:gd name="T71" fmla="*/ 2570 h 4923"/>
              <a:gd name="T72" fmla="*/ 13829 w 25907"/>
              <a:gd name="T73" fmla="*/ 3175 h 4923"/>
              <a:gd name="T74" fmla="*/ 14948 w 25907"/>
              <a:gd name="T75" fmla="*/ 2193 h 4923"/>
              <a:gd name="T76" fmla="*/ 14725 w 25907"/>
              <a:gd name="T77" fmla="*/ 1738 h 4923"/>
              <a:gd name="T78" fmla="*/ 10995 w 25907"/>
              <a:gd name="T79" fmla="*/ 3391 h 4923"/>
              <a:gd name="T80" fmla="*/ 11965 w 25907"/>
              <a:gd name="T81" fmla="*/ 2667 h 4923"/>
              <a:gd name="T82" fmla="*/ 12936 w 25907"/>
              <a:gd name="T83" fmla="*/ 3391 h 4923"/>
              <a:gd name="T84" fmla="*/ 11965 w 25907"/>
              <a:gd name="T85" fmla="*/ 3038 h 4923"/>
              <a:gd name="T86" fmla="*/ 10995 w 25907"/>
              <a:gd name="T87" fmla="*/ 3391 h 4923"/>
              <a:gd name="T88" fmla="*/ 8544 w 25907"/>
              <a:gd name="T89" fmla="*/ 2462 h 4923"/>
              <a:gd name="T90" fmla="*/ 10205 w 25907"/>
              <a:gd name="T91" fmla="*/ 1762 h 4923"/>
              <a:gd name="T92" fmla="*/ 9511 w 25907"/>
              <a:gd name="T93" fmla="*/ 3438 h 4923"/>
              <a:gd name="T94" fmla="*/ 10238 w 25907"/>
              <a:gd name="T95" fmla="*/ 2462 h 4923"/>
              <a:gd name="T96" fmla="*/ 8990 w 25907"/>
              <a:gd name="T97" fmla="*/ 1915 h 4923"/>
              <a:gd name="T98" fmla="*/ 9511 w 25907"/>
              <a:gd name="T99" fmla="*/ 3221 h 4923"/>
              <a:gd name="T100" fmla="*/ 7809 w 25907"/>
              <a:gd name="T101" fmla="*/ 3309 h 4923"/>
              <a:gd name="T102" fmla="*/ 6335 w 25907"/>
              <a:gd name="T103" fmla="*/ 2464 h 4923"/>
              <a:gd name="T104" fmla="*/ 7772 w 25907"/>
              <a:gd name="T105" fmla="*/ 1599 h 4923"/>
              <a:gd name="T106" fmla="*/ 7672 w 25907"/>
              <a:gd name="T107" fmla="*/ 1800 h 4923"/>
              <a:gd name="T108" fmla="*/ 6573 w 25907"/>
              <a:gd name="T109" fmla="*/ 2465 h 4923"/>
              <a:gd name="T110" fmla="*/ 7692 w 25907"/>
              <a:gd name="T111" fmla="*/ 3117 h 4923"/>
              <a:gd name="T112" fmla="*/ 4453 w 25907"/>
              <a:gd name="T113" fmla="*/ 3438 h 4923"/>
              <a:gd name="T114" fmla="*/ 3008 w 25907"/>
              <a:gd name="T115" fmla="*/ 3210 h 4923"/>
              <a:gd name="T116" fmla="*/ 3844 w 25907"/>
              <a:gd name="T117" fmla="*/ 2314 h 4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07" h="4923">
                <a:moveTo>
                  <a:pt x="1484" y="1482"/>
                </a:moveTo>
                <a:lnTo>
                  <a:pt x="4453" y="1482"/>
                </a:lnTo>
                <a:lnTo>
                  <a:pt x="4453" y="2071"/>
                </a:lnTo>
                <a:lnTo>
                  <a:pt x="3619" y="1579"/>
                </a:lnTo>
                <a:lnTo>
                  <a:pt x="3619" y="2425"/>
                </a:lnTo>
                <a:lnTo>
                  <a:pt x="2661" y="1861"/>
                </a:lnTo>
                <a:lnTo>
                  <a:pt x="2661" y="2660"/>
                </a:lnTo>
                <a:lnTo>
                  <a:pt x="1484" y="1967"/>
                </a:lnTo>
                <a:lnTo>
                  <a:pt x="1484" y="1482"/>
                </a:lnTo>
                <a:close/>
                <a:moveTo>
                  <a:pt x="659" y="0"/>
                </a:moveTo>
                <a:lnTo>
                  <a:pt x="4939" y="0"/>
                </a:lnTo>
                <a:lnTo>
                  <a:pt x="4939" y="985"/>
                </a:lnTo>
                <a:lnTo>
                  <a:pt x="985" y="985"/>
                </a:lnTo>
                <a:lnTo>
                  <a:pt x="985" y="3939"/>
                </a:lnTo>
                <a:lnTo>
                  <a:pt x="4939" y="3939"/>
                </a:lnTo>
                <a:lnTo>
                  <a:pt x="4939" y="4922"/>
                </a:lnTo>
                <a:lnTo>
                  <a:pt x="659" y="4922"/>
                </a:lnTo>
                <a:cubicBezTo>
                  <a:pt x="298" y="4922"/>
                  <a:pt x="0" y="4626"/>
                  <a:pt x="0" y="4263"/>
                </a:cubicBezTo>
                <a:lnTo>
                  <a:pt x="0" y="658"/>
                </a:lnTo>
                <a:cubicBezTo>
                  <a:pt x="0" y="296"/>
                  <a:pt x="296" y="0"/>
                  <a:pt x="659" y="0"/>
                </a:cubicBezTo>
                <a:close/>
                <a:moveTo>
                  <a:pt x="24925" y="1524"/>
                </a:moveTo>
                <a:cubicBezTo>
                  <a:pt x="25219" y="1524"/>
                  <a:pt x="25457" y="1612"/>
                  <a:pt x="25636" y="1786"/>
                </a:cubicBezTo>
                <a:cubicBezTo>
                  <a:pt x="25815" y="1959"/>
                  <a:pt x="25906" y="2186"/>
                  <a:pt x="25906" y="2464"/>
                </a:cubicBezTo>
                <a:cubicBezTo>
                  <a:pt x="25906" y="2744"/>
                  <a:pt x="25819" y="2969"/>
                  <a:pt x="25641" y="3137"/>
                </a:cubicBezTo>
                <a:cubicBezTo>
                  <a:pt x="25464" y="3307"/>
                  <a:pt x="25226" y="3391"/>
                  <a:pt x="24925" y="3391"/>
                </a:cubicBezTo>
                <a:lnTo>
                  <a:pt x="24124" y="3391"/>
                </a:lnTo>
                <a:lnTo>
                  <a:pt x="24124" y="1523"/>
                </a:lnTo>
                <a:lnTo>
                  <a:pt x="24925" y="1524"/>
                </a:lnTo>
                <a:close/>
                <a:moveTo>
                  <a:pt x="24925" y="1738"/>
                </a:moveTo>
                <a:lnTo>
                  <a:pt x="24356" y="1738"/>
                </a:lnTo>
                <a:lnTo>
                  <a:pt x="24356" y="3175"/>
                </a:lnTo>
                <a:lnTo>
                  <a:pt x="24925" y="3175"/>
                </a:lnTo>
                <a:cubicBezTo>
                  <a:pt x="25155" y="3175"/>
                  <a:pt x="25337" y="3112"/>
                  <a:pt x="25468" y="2982"/>
                </a:cubicBezTo>
                <a:cubicBezTo>
                  <a:pt x="25600" y="2853"/>
                  <a:pt x="25665" y="2678"/>
                  <a:pt x="25665" y="2458"/>
                </a:cubicBezTo>
                <a:cubicBezTo>
                  <a:pt x="25665" y="2241"/>
                  <a:pt x="25597" y="2067"/>
                  <a:pt x="25464" y="1936"/>
                </a:cubicBezTo>
                <a:cubicBezTo>
                  <a:pt x="25331" y="1804"/>
                  <a:pt x="25151" y="1738"/>
                  <a:pt x="24925" y="1738"/>
                </a:cubicBezTo>
                <a:close/>
                <a:moveTo>
                  <a:pt x="22631" y="3438"/>
                </a:moveTo>
                <a:cubicBezTo>
                  <a:pt x="22351" y="3438"/>
                  <a:pt x="22121" y="3348"/>
                  <a:pt x="21938" y="3163"/>
                </a:cubicBezTo>
                <a:cubicBezTo>
                  <a:pt x="21755" y="2979"/>
                  <a:pt x="21664" y="2744"/>
                  <a:pt x="21664" y="2462"/>
                </a:cubicBezTo>
                <a:cubicBezTo>
                  <a:pt x="21664" y="2179"/>
                  <a:pt x="21755" y="1943"/>
                  <a:pt x="21938" y="1760"/>
                </a:cubicBezTo>
                <a:cubicBezTo>
                  <a:pt x="22121" y="1576"/>
                  <a:pt x="22351" y="1484"/>
                  <a:pt x="22631" y="1484"/>
                </a:cubicBezTo>
                <a:cubicBezTo>
                  <a:pt x="22910" y="1484"/>
                  <a:pt x="23143" y="1577"/>
                  <a:pt x="23325" y="1762"/>
                </a:cubicBezTo>
                <a:cubicBezTo>
                  <a:pt x="23510" y="1946"/>
                  <a:pt x="23601" y="2180"/>
                  <a:pt x="23601" y="2464"/>
                </a:cubicBezTo>
                <a:cubicBezTo>
                  <a:pt x="23601" y="2747"/>
                  <a:pt x="23510" y="2980"/>
                  <a:pt x="23327" y="3164"/>
                </a:cubicBezTo>
                <a:cubicBezTo>
                  <a:pt x="23144" y="3347"/>
                  <a:pt x="22912" y="3438"/>
                  <a:pt x="22631" y="3438"/>
                </a:cubicBezTo>
                <a:close/>
                <a:moveTo>
                  <a:pt x="22631" y="3221"/>
                </a:moveTo>
                <a:cubicBezTo>
                  <a:pt x="22841" y="3221"/>
                  <a:pt x="23015" y="3150"/>
                  <a:pt x="23152" y="3005"/>
                </a:cubicBezTo>
                <a:cubicBezTo>
                  <a:pt x="23289" y="2863"/>
                  <a:pt x="23358" y="2680"/>
                  <a:pt x="23358" y="2462"/>
                </a:cubicBezTo>
                <a:cubicBezTo>
                  <a:pt x="23358" y="2241"/>
                  <a:pt x="23291" y="2060"/>
                  <a:pt x="23152" y="1915"/>
                </a:cubicBezTo>
                <a:cubicBezTo>
                  <a:pt x="23015" y="1773"/>
                  <a:pt x="22842" y="1700"/>
                  <a:pt x="22631" y="1700"/>
                </a:cubicBezTo>
                <a:cubicBezTo>
                  <a:pt x="22421" y="1700"/>
                  <a:pt x="22247" y="1770"/>
                  <a:pt x="22110" y="1915"/>
                </a:cubicBezTo>
                <a:cubicBezTo>
                  <a:pt x="21973" y="2059"/>
                  <a:pt x="21903" y="2241"/>
                  <a:pt x="21903" y="2460"/>
                </a:cubicBezTo>
                <a:cubicBezTo>
                  <a:pt x="21903" y="2678"/>
                  <a:pt x="21973" y="2861"/>
                  <a:pt x="22110" y="3004"/>
                </a:cubicBezTo>
                <a:cubicBezTo>
                  <a:pt x="22247" y="3150"/>
                  <a:pt x="22420" y="3221"/>
                  <a:pt x="22631" y="3221"/>
                </a:cubicBezTo>
                <a:close/>
                <a:moveTo>
                  <a:pt x="20320" y="3438"/>
                </a:moveTo>
                <a:cubicBezTo>
                  <a:pt x="20040" y="3438"/>
                  <a:pt x="19810" y="3348"/>
                  <a:pt x="19627" y="3163"/>
                </a:cubicBezTo>
                <a:cubicBezTo>
                  <a:pt x="19445" y="2979"/>
                  <a:pt x="19353" y="2744"/>
                  <a:pt x="19353" y="2462"/>
                </a:cubicBezTo>
                <a:cubicBezTo>
                  <a:pt x="19353" y="2179"/>
                  <a:pt x="19445" y="1943"/>
                  <a:pt x="19627" y="1760"/>
                </a:cubicBezTo>
                <a:cubicBezTo>
                  <a:pt x="19810" y="1576"/>
                  <a:pt x="20040" y="1484"/>
                  <a:pt x="20320" y="1484"/>
                </a:cubicBezTo>
                <a:cubicBezTo>
                  <a:pt x="20600" y="1484"/>
                  <a:pt x="20832" y="1577"/>
                  <a:pt x="21015" y="1762"/>
                </a:cubicBezTo>
                <a:cubicBezTo>
                  <a:pt x="21199" y="1946"/>
                  <a:pt x="21291" y="2180"/>
                  <a:pt x="21291" y="2464"/>
                </a:cubicBezTo>
                <a:cubicBezTo>
                  <a:pt x="21291" y="2747"/>
                  <a:pt x="21199" y="2980"/>
                  <a:pt x="21017" y="3164"/>
                </a:cubicBezTo>
                <a:cubicBezTo>
                  <a:pt x="20832" y="3347"/>
                  <a:pt x="20600" y="3438"/>
                  <a:pt x="20320" y="3438"/>
                </a:cubicBezTo>
                <a:close/>
                <a:moveTo>
                  <a:pt x="20320" y="3221"/>
                </a:moveTo>
                <a:cubicBezTo>
                  <a:pt x="20530" y="3221"/>
                  <a:pt x="20704" y="3150"/>
                  <a:pt x="20841" y="3005"/>
                </a:cubicBezTo>
                <a:cubicBezTo>
                  <a:pt x="20978" y="2863"/>
                  <a:pt x="21048" y="2680"/>
                  <a:pt x="21048" y="2462"/>
                </a:cubicBezTo>
                <a:cubicBezTo>
                  <a:pt x="21048" y="2241"/>
                  <a:pt x="20980" y="2060"/>
                  <a:pt x="20841" y="1915"/>
                </a:cubicBezTo>
                <a:cubicBezTo>
                  <a:pt x="20704" y="1773"/>
                  <a:pt x="20530" y="1700"/>
                  <a:pt x="20320" y="1700"/>
                </a:cubicBezTo>
                <a:cubicBezTo>
                  <a:pt x="20110" y="1700"/>
                  <a:pt x="19936" y="1770"/>
                  <a:pt x="19799" y="1915"/>
                </a:cubicBezTo>
                <a:cubicBezTo>
                  <a:pt x="19662" y="2059"/>
                  <a:pt x="19593" y="2241"/>
                  <a:pt x="19593" y="2460"/>
                </a:cubicBezTo>
                <a:cubicBezTo>
                  <a:pt x="19593" y="2678"/>
                  <a:pt x="19662" y="2861"/>
                  <a:pt x="19799" y="3004"/>
                </a:cubicBezTo>
                <a:cubicBezTo>
                  <a:pt x="19936" y="3150"/>
                  <a:pt x="20110" y="3221"/>
                  <a:pt x="20320" y="3221"/>
                </a:cubicBezTo>
                <a:close/>
                <a:moveTo>
                  <a:pt x="17198" y="3391"/>
                </a:moveTo>
                <a:lnTo>
                  <a:pt x="16589" y="1524"/>
                </a:lnTo>
                <a:lnTo>
                  <a:pt x="16818" y="1524"/>
                </a:lnTo>
                <a:lnTo>
                  <a:pt x="17282" y="2965"/>
                </a:lnTo>
                <a:lnTo>
                  <a:pt x="17757" y="1524"/>
                </a:lnTo>
                <a:lnTo>
                  <a:pt x="17966" y="1524"/>
                </a:lnTo>
                <a:lnTo>
                  <a:pt x="18439" y="2962"/>
                </a:lnTo>
                <a:lnTo>
                  <a:pt x="18905" y="1524"/>
                </a:lnTo>
                <a:lnTo>
                  <a:pt x="19126" y="1524"/>
                </a:lnTo>
                <a:lnTo>
                  <a:pt x="18520" y="3391"/>
                </a:lnTo>
                <a:lnTo>
                  <a:pt x="18350" y="3391"/>
                </a:lnTo>
                <a:lnTo>
                  <a:pt x="17858" y="1888"/>
                </a:lnTo>
                <a:lnTo>
                  <a:pt x="17370" y="3391"/>
                </a:lnTo>
                <a:lnTo>
                  <a:pt x="17198" y="3391"/>
                </a:lnTo>
                <a:close/>
                <a:moveTo>
                  <a:pt x="15979" y="3391"/>
                </a:moveTo>
                <a:lnTo>
                  <a:pt x="15979" y="1513"/>
                </a:lnTo>
                <a:lnTo>
                  <a:pt x="16215" y="1513"/>
                </a:lnTo>
                <a:lnTo>
                  <a:pt x="16215" y="3391"/>
                </a:lnTo>
                <a:lnTo>
                  <a:pt x="15979" y="3391"/>
                </a:lnTo>
                <a:close/>
                <a:moveTo>
                  <a:pt x="13597" y="3391"/>
                </a:moveTo>
                <a:lnTo>
                  <a:pt x="13597" y="1524"/>
                </a:lnTo>
                <a:lnTo>
                  <a:pt x="14701" y="1524"/>
                </a:lnTo>
                <a:cubicBezTo>
                  <a:pt x="14884" y="1524"/>
                  <a:pt x="15025" y="1563"/>
                  <a:pt x="15118" y="1641"/>
                </a:cubicBezTo>
                <a:cubicBezTo>
                  <a:pt x="15211" y="1720"/>
                  <a:pt x="15258" y="1835"/>
                  <a:pt x="15258" y="1989"/>
                </a:cubicBezTo>
                <a:cubicBezTo>
                  <a:pt x="15258" y="2063"/>
                  <a:pt x="15244" y="2129"/>
                  <a:pt x="15215" y="2188"/>
                </a:cubicBezTo>
                <a:cubicBezTo>
                  <a:pt x="15185" y="2246"/>
                  <a:pt x="15143" y="2294"/>
                  <a:pt x="15090" y="2330"/>
                </a:cubicBezTo>
                <a:cubicBezTo>
                  <a:pt x="15189" y="2389"/>
                  <a:pt x="15264" y="2458"/>
                  <a:pt x="15315" y="2541"/>
                </a:cubicBezTo>
                <a:cubicBezTo>
                  <a:pt x="15366" y="2623"/>
                  <a:pt x="15392" y="2720"/>
                  <a:pt x="15392" y="2828"/>
                </a:cubicBezTo>
                <a:cubicBezTo>
                  <a:pt x="15392" y="3000"/>
                  <a:pt x="15335" y="3137"/>
                  <a:pt x="15222" y="3237"/>
                </a:cubicBezTo>
                <a:cubicBezTo>
                  <a:pt x="15109" y="3338"/>
                  <a:pt x="14955" y="3389"/>
                  <a:pt x="14761" y="3389"/>
                </a:cubicBezTo>
                <a:lnTo>
                  <a:pt x="13597" y="3391"/>
                </a:lnTo>
                <a:close/>
                <a:moveTo>
                  <a:pt x="13829" y="3175"/>
                </a:moveTo>
                <a:lnTo>
                  <a:pt x="14807" y="3175"/>
                </a:lnTo>
                <a:cubicBezTo>
                  <a:pt x="14913" y="3175"/>
                  <a:pt x="14997" y="3144"/>
                  <a:pt x="15057" y="3082"/>
                </a:cubicBezTo>
                <a:cubicBezTo>
                  <a:pt x="15118" y="3020"/>
                  <a:pt x="15149" y="2934"/>
                  <a:pt x="15149" y="2826"/>
                </a:cubicBezTo>
                <a:cubicBezTo>
                  <a:pt x="15149" y="2718"/>
                  <a:pt x="15118" y="2634"/>
                  <a:pt x="15057" y="2570"/>
                </a:cubicBezTo>
                <a:cubicBezTo>
                  <a:pt x="14997" y="2506"/>
                  <a:pt x="14913" y="2476"/>
                  <a:pt x="14807" y="2476"/>
                </a:cubicBezTo>
                <a:lnTo>
                  <a:pt x="13829" y="2476"/>
                </a:lnTo>
                <a:lnTo>
                  <a:pt x="13829" y="3175"/>
                </a:lnTo>
                <a:close/>
                <a:moveTo>
                  <a:pt x="13829" y="2261"/>
                </a:moveTo>
                <a:lnTo>
                  <a:pt x="14723" y="2261"/>
                </a:lnTo>
                <a:cubicBezTo>
                  <a:pt x="14822" y="2261"/>
                  <a:pt x="14897" y="2239"/>
                  <a:pt x="14948" y="2193"/>
                </a:cubicBezTo>
                <a:cubicBezTo>
                  <a:pt x="14999" y="2149"/>
                  <a:pt x="15026" y="2085"/>
                  <a:pt x="15026" y="2001"/>
                </a:cubicBezTo>
                <a:cubicBezTo>
                  <a:pt x="15026" y="1914"/>
                  <a:pt x="15001" y="1848"/>
                  <a:pt x="14951" y="1804"/>
                </a:cubicBezTo>
                <a:cubicBezTo>
                  <a:pt x="14902" y="1760"/>
                  <a:pt x="14825" y="1738"/>
                  <a:pt x="14725" y="1738"/>
                </a:cubicBezTo>
                <a:lnTo>
                  <a:pt x="13831" y="1738"/>
                </a:lnTo>
                <a:lnTo>
                  <a:pt x="13829" y="2261"/>
                </a:lnTo>
                <a:close/>
                <a:moveTo>
                  <a:pt x="10995" y="3391"/>
                </a:moveTo>
                <a:lnTo>
                  <a:pt x="10995" y="1524"/>
                </a:lnTo>
                <a:lnTo>
                  <a:pt x="11211" y="1524"/>
                </a:lnTo>
                <a:lnTo>
                  <a:pt x="11965" y="2667"/>
                </a:lnTo>
                <a:lnTo>
                  <a:pt x="12724" y="1524"/>
                </a:lnTo>
                <a:lnTo>
                  <a:pt x="12936" y="1524"/>
                </a:lnTo>
                <a:lnTo>
                  <a:pt x="12936" y="3391"/>
                </a:lnTo>
                <a:lnTo>
                  <a:pt x="12706" y="3391"/>
                </a:lnTo>
                <a:lnTo>
                  <a:pt x="12706" y="1934"/>
                </a:lnTo>
                <a:lnTo>
                  <a:pt x="11965" y="3038"/>
                </a:lnTo>
                <a:lnTo>
                  <a:pt x="11225" y="1934"/>
                </a:lnTo>
                <a:lnTo>
                  <a:pt x="11225" y="3391"/>
                </a:lnTo>
                <a:lnTo>
                  <a:pt x="10995" y="3391"/>
                </a:lnTo>
                <a:close/>
                <a:moveTo>
                  <a:pt x="9511" y="3438"/>
                </a:moveTo>
                <a:cubicBezTo>
                  <a:pt x="9231" y="3438"/>
                  <a:pt x="9001" y="3348"/>
                  <a:pt x="8818" y="3163"/>
                </a:cubicBezTo>
                <a:cubicBezTo>
                  <a:pt x="8635" y="2979"/>
                  <a:pt x="8544" y="2744"/>
                  <a:pt x="8544" y="2462"/>
                </a:cubicBezTo>
                <a:cubicBezTo>
                  <a:pt x="8544" y="2179"/>
                  <a:pt x="8635" y="1943"/>
                  <a:pt x="8818" y="1760"/>
                </a:cubicBezTo>
                <a:cubicBezTo>
                  <a:pt x="9001" y="1576"/>
                  <a:pt x="9231" y="1484"/>
                  <a:pt x="9511" y="1484"/>
                </a:cubicBezTo>
                <a:cubicBezTo>
                  <a:pt x="9790" y="1484"/>
                  <a:pt x="10022" y="1577"/>
                  <a:pt x="10205" y="1762"/>
                </a:cubicBezTo>
                <a:cubicBezTo>
                  <a:pt x="10390" y="1946"/>
                  <a:pt x="10481" y="2180"/>
                  <a:pt x="10481" y="2464"/>
                </a:cubicBezTo>
                <a:cubicBezTo>
                  <a:pt x="10481" y="2747"/>
                  <a:pt x="10390" y="2980"/>
                  <a:pt x="10207" y="3164"/>
                </a:cubicBezTo>
                <a:cubicBezTo>
                  <a:pt x="10024" y="3347"/>
                  <a:pt x="9792" y="3438"/>
                  <a:pt x="9511" y="3438"/>
                </a:cubicBezTo>
                <a:close/>
                <a:moveTo>
                  <a:pt x="9511" y="3221"/>
                </a:moveTo>
                <a:cubicBezTo>
                  <a:pt x="9721" y="3221"/>
                  <a:pt x="9894" y="3150"/>
                  <a:pt x="10031" y="3005"/>
                </a:cubicBezTo>
                <a:cubicBezTo>
                  <a:pt x="10169" y="2863"/>
                  <a:pt x="10238" y="2680"/>
                  <a:pt x="10238" y="2462"/>
                </a:cubicBezTo>
                <a:cubicBezTo>
                  <a:pt x="10238" y="2241"/>
                  <a:pt x="10170" y="2060"/>
                  <a:pt x="10031" y="1915"/>
                </a:cubicBezTo>
                <a:cubicBezTo>
                  <a:pt x="9894" y="1773"/>
                  <a:pt x="9721" y="1700"/>
                  <a:pt x="9511" y="1700"/>
                </a:cubicBezTo>
                <a:cubicBezTo>
                  <a:pt x="9300" y="1700"/>
                  <a:pt x="9127" y="1770"/>
                  <a:pt x="8990" y="1915"/>
                </a:cubicBezTo>
                <a:cubicBezTo>
                  <a:pt x="8852" y="2059"/>
                  <a:pt x="8783" y="2241"/>
                  <a:pt x="8783" y="2460"/>
                </a:cubicBezTo>
                <a:cubicBezTo>
                  <a:pt x="8783" y="2678"/>
                  <a:pt x="8852" y="2861"/>
                  <a:pt x="8990" y="3004"/>
                </a:cubicBezTo>
                <a:cubicBezTo>
                  <a:pt x="9127" y="3150"/>
                  <a:pt x="9300" y="3221"/>
                  <a:pt x="9511" y="3221"/>
                </a:cubicBezTo>
                <a:close/>
                <a:moveTo>
                  <a:pt x="7975" y="2795"/>
                </a:moveTo>
                <a:lnTo>
                  <a:pt x="8161" y="2934"/>
                </a:lnTo>
                <a:cubicBezTo>
                  <a:pt x="8076" y="3097"/>
                  <a:pt x="7959" y="3221"/>
                  <a:pt x="7809" y="3309"/>
                </a:cubicBezTo>
                <a:cubicBezTo>
                  <a:pt x="7661" y="3396"/>
                  <a:pt x="7491" y="3440"/>
                  <a:pt x="7302" y="3440"/>
                </a:cubicBezTo>
                <a:cubicBezTo>
                  <a:pt x="7023" y="3440"/>
                  <a:pt x="6791" y="3349"/>
                  <a:pt x="6610" y="3164"/>
                </a:cubicBezTo>
                <a:cubicBezTo>
                  <a:pt x="6427" y="2980"/>
                  <a:pt x="6335" y="2747"/>
                  <a:pt x="6335" y="2464"/>
                </a:cubicBezTo>
                <a:cubicBezTo>
                  <a:pt x="6335" y="2180"/>
                  <a:pt x="6427" y="1945"/>
                  <a:pt x="6610" y="1762"/>
                </a:cubicBezTo>
                <a:cubicBezTo>
                  <a:pt x="6792" y="1577"/>
                  <a:pt x="7023" y="1486"/>
                  <a:pt x="7301" y="1486"/>
                </a:cubicBezTo>
                <a:cubicBezTo>
                  <a:pt x="7474" y="1486"/>
                  <a:pt x="7631" y="1524"/>
                  <a:pt x="7772" y="1599"/>
                </a:cubicBezTo>
                <a:cubicBezTo>
                  <a:pt x="7915" y="1674"/>
                  <a:pt x="8030" y="1782"/>
                  <a:pt x="8119" y="1923"/>
                </a:cubicBezTo>
                <a:lnTo>
                  <a:pt x="7926" y="2062"/>
                </a:lnTo>
                <a:cubicBezTo>
                  <a:pt x="7867" y="1950"/>
                  <a:pt x="7783" y="1862"/>
                  <a:pt x="7672" y="1800"/>
                </a:cubicBezTo>
                <a:cubicBezTo>
                  <a:pt x="7562" y="1736"/>
                  <a:pt x="7438" y="1705"/>
                  <a:pt x="7301" y="1705"/>
                </a:cubicBezTo>
                <a:cubicBezTo>
                  <a:pt x="7090" y="1705"/>
                  <a:pt x="6917" y="1777"/>
                  <a:pt x="6780" y="1921"/>
                </a:cubicBezTo>
                <a:cubicBezTo>
                  <a:pt x="6642" y="2065"/>
                  <a:pt x="6573" y="2245"/>
                  <a:pt x="6573" y="2465"/>
                </a:cubicBezTo>
                <a:cubicBezTo>
                  <a:pt x="6573" y="2684"/>
                  <a:pt x="6642" y="2866"/>
                  <a:pt x="6780" y="3009"/>
                </a:cubicBezTo>
                <a:cubicBezTo>
                  <a:pt x="6917" y="3152"/>
                  <a:pt x="7090" y="3225"/>
                  <a:pt x="7301" y="3225"/>
                </a:cubicBezTo>
                <a:cubicBezTo>
                  <a:pt x="7447" y="3225"/>
                  <a:pt x="7577" y="3188"/>
                  <a:pt x="7692" y="3117"/>
                </a:cubicBezTo>
                <a:cubicBezTo>
                  <a:pt x="7807" y="3040"/>
                  <a:pt x="7900" y="2934"/>
                  <a:pt x="7975" y="2795"/>
                </a:cubicBezTo>
                <a:close/>
                <a:moveTo>
                  <a:pt x="4453" y="2673"/>
                </a:moveTo>
                <a:lnTo>
                  <a:pt x="4453" y="3438"/>
                </a:lnTo>
                <a:lnTo>
                  <a:pt x="1484" y="3438"/>
                </a:lnTo>
                <a:lnTo>
                  <a:pt x="1484" y="2312"/>
                </a:lnTo>
                <a:lnTo>
                  <a:pt x="3008" y="3210"/>
                </a:lnTo>
                <a:lnTo>
                  <a:pt x="3008" y="2489"/>
                </a:lnTo>
                <a:lnTo>
                  <a:pt x="3844" y="2980"/>
                </a:lnTo>
                <a:lnTo>
                  <a:pt x="3844" y="2314"/>
                </a:lnTo>
                <a:lnTo>
                  <a:pt x="4453" y="26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endParaRPr lang="sv-SE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2" r:id="rId3"/>
    <p:sldLayoutId id="2147483663" r:id="rId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spc="200"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1908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28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spc="200"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1908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8552" y="1773895"/>
            <a:ext cx="7659492" cy="1325619"/>
          </a:xfrm>
        </p:spPr>
        <p:txBody>
          <a:bodyPr anchor="ctr"/>
          <a:lstStyle/>
          <a:p>
            <a:r>
              <a:rPr lang="sv-SE" dirty="0"/>
              <a:t>Interiörträvaror från en av Europas ledande tillverkare </a:t>
            </a:r>
          </a:p>
        </p:txBody>
      </p:sp>
    </p:spTree>
    <p:extLst>
      <p:ext uri="{BB962C8B-B14F-4D97-AF65-F5344CB8AC3E}">
        <p14:creationId xmlns:p14="http://schemas.microsoft.com/office/powerpoint/2010/main" val="1841710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3506"/>
            <a:ext cx="8128000" cy="850152"/>
          </a:xfrm>
        </p:spPr>
        <p:txBody>
          <a:bodyPr/>
          <a:lstStyle/>
          <a:p>
            <a:r>
              <a:rPr lang="sv-SE" dirty="0"/>
              <a:t>Hyvlings- &amp; Målningsenheter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754380" y="1021793"/>
            <a:ext cx="3897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percu" charset="0"/>
                <a:ea typeface="Apercu" charset="0"/>
                <a:cs typeface="Apercu" charset="0"/>
              </a:rPr>
              <a:t>Målade lister, paneler, dörrkarmar, fönstersmygar och dörromfattningar samt andra målade &amp; limmade produkter</a:t>
            </a:r>
            <a:endParaRPr lang="sv-SE" sz="1600" dirty="0"/>
          </a:p>
        </p:txBody>
      </p:sp>
      <p:sp>
        <p:nvSpPr>
          <p:cNvPr id="5" name="textruta 4"/>
          <p:cNvSpPr txBox="1"/>
          <p:nvPr/>
        </p:nvSpPr>
        <p:spPr>
          <a:xfrm>
            <a:off x="754380" y="1899515"/>
            <a:ext cx="304038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b="1" dirty="0">
                <a:latin typeface="Apercu Light" charset="0"/>
                <a:ea typeface="Apercu Light" charset="0"/>
                <a:cs typeface="Apercu Light" charset="0"/>
              </a:rPr>
              <a:t>Vindor OÜ</a:t>
            </a:r>
            <a:br>
              <a:rPr lang="en-US" sz="1400" b="1" dirty="0">
                <a:solidFill>
                  <a:srgbClr val="A03B72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Dörrkarmar (inomhus &amp; utomhus), fönsterkarmar, fönstersmygar, vägg- &amp; takpaneler, trappkomponenter 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Volym: 28 000 m</a:t>
            </a:r>
            <a:r>
              <a:rPr lang="en-US" sz="1400" dirty="0">
                <a:solidFill>
                  <a:srgbClr val="17243F"/>
                </a:solidFill>
                <a:latin typeface="Times New Roman" panose="02020603050405020304" pitchFamily="18" charset="0"/>
                <a:ea typeface="Apercu Light" charset="0"/>
                <a:cs typeface="Times New Roman" panose="02020603050405020304" pitchFamily="18" charset="0"/>
              </a:rPr>
              <a:t>ᶾ</a:t>
            </a:r>
            <a:endParaRPr lang="sv-SE" sz="1400" dirty="0"/>
          </a:p>
        </p:txBody>
      </p:sp>
      <p:sp>
        <p:nvSpPr>
          <p:cNvPr id="6" name="textruta 5"/>
          <p:cNvSpPr txBox="1"/>
          <p:nvPr/>
        </p:nvSpPr>
        <p:spPr>
          <a:xfrm>
            <a:off x="754380" y="3200988"/>
            <a:ext cx="256032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b="1" dirty="0">
                <a:latin typeface="Apercu Light" charset="0"/>
                <a:ea typeface="Apercu Light" charset="0"/>
                <a:cs typeface="Apercu Light" charset="0"/>
              </a:rPr>
              <a:t>Combiwood OÜ</a:t>
            </a:r>
            <a:br>
              <a:rPr lang="en-US" sz="1400" b="1" dirty="0">
                <a:solidFill>
                  <a:srgbClr val="A03B72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Målad fingerskarvad list </a:t>
            </a:r>
            <a:r>
              <a:rPr lang="en-US" sz="1400" dirty="0" err="1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i</a:t>
            </a: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 furu 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dirty="0">
                <a:solidFill>
                  <a:srgbClr val="17243F"/>
                </a:solidFill>
                <a:latin typeface="Apercu Light" charset="0"/>
              </a:rPr>
              <a:t>Volym: 47 000 000 löpmeter</a:t>
            </a:r>
            <a:endParaRPr lang="sv-SE" sz="1400" dirty="0"/>
          </a:p>
          <a:p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754380" y="4115428"/>
            <a:ext cx="28067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b="1" dirty="0">
                <a:latin typeface="Apercu Light" charset="0"/>
                <a:ea typeface="Apercu Light" charset="0"/>
                <a:cs typeface="Apercu Light" charset="0"/>
              </a:rPr>
              <a:t>Vaidawood OÜ</a:t>
            </a:r>
            <a:br>
              <a:rPr lang="en-US" sz="1400" b="1" dirty="0">
                <a:solidFill>
                  <a:srgbClr val="A03B72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Hållfasthetsklassad hyvling och komponentproduktion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Volym: 100 000 m</a:t>
            </a:r>
            <a:r>
              <a:rPr lang="en-US" sz="1400" dirty="0">
                <a:solidFill>
                  <a:srgbClr val="17243F"/>
                </a:solidFill>
                <a:latin typeface="Times New Roman" panose="02020603050405020304" pitchFamily="18" charset="0"/>
                <a:ea typeface="Apercu Light" charset="0"/>
                <a:cs typeface="Times New Roman" panose="02020603050405020304" pitchFamily="18" charset="0"/>
              </a:rPr>
              <a:t>ᶾ</a:t>
            </a:r>
            <a:endParaRPr lang="sv-SE" dirty="0"/>
          </a:p>
        </p:txBody>
      </p:sp>
      <p:pic>
        <p:nvPicPr>
          <p:cNvPr id="8" name="Picture 6" descr="lisa2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383" y="1123658"/>
            <a:ext cx="3922611" cy="2392899"/>
          </a:xfrm>
          <a:prstGeom prst="rect">
            <a:avLst/>
          </a:prstGeom>
        </p:spPr>
      </p:pic>
      <p:pic>
        <p:nvPicPr>
          <p:cNvPr id="9" name="Picture 20" descr="vaida2v.jpg"/>
          <p:cNvPicPr>
            <a:picLocks noChangeAspect="1"/>
          </p:cNvPicPr>
          <p:nvPr/>
        </p:nvPicPr>
        <p:blipFill rotWithShape="1">
          <a:blip r:embed="rId3"/>
          <a:srcRect t="6327"/>
          <a:stretch/>
        </p:blipFill>
        <p:spPr>
          <a:xfrm>
            <a:off x="7125546" y="3461875"/>
            <a:ext cx="1614448" cy="2017382"/>
          </a:xfrm>
          <a:prstGeom prst="rect">
            <a:avLst/>
          </a:prstGeom>
        </p:spPr>
      </p:pic>
      <p:pic>
        <p:nvPicPr>
          <p:cNvPr id="10" name="Picture 21" descr="vaida3v.jpg"/>
          <p:cNvPicPr>
            <a:picLocks noChangeAspect="1"/>
          </p:cNvPicPr>
          <p:nvPr/>
        </p:nvPicPr>
        <p:blipFill rotWithShape="1">
          <a:blip r:embed="rId4"/>
          <a:srcRect t="6803" b="17737"/>
          <a:stretch/>
        </p:blipFill>
        <p:spPr>
          <a:xfrm>
            <a:off x="4817383" y="3516557"/>
            <a:ext cx="2308163" cy="1041545"/>
          </a:xfrm>
          <a:prstGeom prst="rect">
            <a:avLst/>
          </a:prstGeom>
        </p:spPr>
      </p:pic>
      <p:pic>
        <p:nvPicPr>
          <p:cNvPr id="11" name="Picture 13" descr="vindor1v.jpg"/>
          <p:cNvPicPr>
            <a:picLocks noChangeAspect="1"/>
          </p:cNvPicPr>
          <p:nvPr/>
        </p:nvPicPr>
        <p:blipFill rotWithShape="1">
          <a:blip r:embed="rId5"/>
          <a:srcRect t="21753" b="18173"/>
          <a:stretch/>
        </p:blipFill>
        <p:spPr>
          <a:xfrm>
            <a:off x="4817382" y="4556482"/>
            <a:ext cx="2308163" cy="924395"/>
          </a:xfrm>
          <a:prstGeom prst="rect">
            <a:avLst/>
          </a:prstGeom>
        </p:spPr>
      </p:pic>
      <p:cxnSp>
        <p:nvCxnSpPr>
          <p:cNvPr id="13" name="Rak 12"/>
          <p:cNvCxnSpPr/>
          <p:nvPr/>
        </p:nvCxnSpPr>
        <p:spPr>
          <a:xfrm>
            <a:off x="1850936" y="868101"/>
            <a:ext cx="560214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7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3506"/>
            <a:ext cx="8128000" cy="850152"/>
          </a:xfrm>
        </p:spPr>
        <p:txBody>
          <a:bodyPr/>
          <a:lstStyle/>
          <a:p>
            <a:r>
              <a:rPr lang="sv-SE" dirty="0"/>
              <a:t>Distribution &amp; Service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610720" y="1270348"/>
            <a:ext cx="40919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percu" charset="0"/>
                <a:ea typeface="Apercu" charset="0"/>
                <a:cs typeface="Apercu" charset="0"/>
              </a:rPr>
              <a:t>Distribution sker från Tallinn och Hedåker</a:t>
            </a:r>
          </a:p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610720" y="1920184"/>
            <a:ext cx="269240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b="1" dirty="0">
                <a:latin typeface="Apercu Light" charset="0"/>
                <a:ea typeface="Apercu Light" charset="0"/>
                <a:cs typeface="Apercu Light" charset="0"/>
              </a:rPr>
              <a:t>Combistock OÜ</a:t>
            </a:r>
            <a:br>
              <a:rPr lang="en-US" sz="1400" b="1" dirty="0">
                <a:solidFill>
                  <a:srgbClr val="A03B72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Lager 11 000 m</a:t>
            </a:r>
            <a:r>
              <a:rPr lang="en-US" sz="1400" dirty="0">
                <a:solidFill>
                  <a:srgbClr val="17243F"/>
                </a:solidFill>
                <a:latin typeface="Times New Roman" panose="02020603050405020304" pitchFamily="18" charset="0"/>
                <a:ea typeface="Apercu Light" charset="0"/>
                <a:cs typeface="Times New Roman" panose="02020603050405020304" pitchFamily="18" charset="0"/>
              </a:rPr>
              <a:t>²</a:t>
            </a: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 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Över 1500 produkter </a:t>
            </a:r>
            <a:r>
              <a:rPr lang="en-US" sz="1400" dirty="0" err="1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i</a:t>
            </a: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 lager</a:t>
            </a:r>
          </a:p>
          <a:p>
            <a:endParaRPr lang="sv-SE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20" y="3008603"/>
            <a:ext cx="3874770" cy="2330589"/>
          </a:xfrm>
          <a:prstGeom prst="rect">
            <a:avLst/>
          </a:prstGeom>
        </p:spPr>
      </p:pic>
      <p:pic>
        <p:nvPicPr>
          <p:cNvPr id="7" name="Picture 16" descr="reopalu6v.jpg"/>
          <p:cNvPicPr>
            <a:picLocks noChangeAspect="1"/>
          </p:cNvPicPr>
          <p:nvPr/>
        </p:nvPicPr>
        <p:blipFill rotWithShape="1">
          <a:blip r:embed="rId3"/>
          <a:srcRect t="14561" b="14652"/>
          <a:stretch/>
        </p:blipFill>
        <p:spPr>
          <a:xfrm>
            <a:off x="4672730" y="1266938"/>
            <a:ext cx="3488590" cy="191497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4"/>
          <a:srcRect t="8958" b="4745"/>
          <a:stretch/>
        </p:blipFill>
        <p:spPr>
          <a:xfrm>
            <a:off x="4672730" y="3325197"/>
            <a:ext cx="3488590" cy="2013995"/>
          </a:xfrm>
          <a:prstGeom prst="rect">
            <a:avLst/>
          </a:prstGeom>
        </p:spPr>
      </p:pic>
      <p:cxnSp>
        <p:nvCxnSpPr>
          <p:cNvPr id="10" name="Rak 9"/>
          <p:cNvCxnSpPr/>
          <p:nvPr/>
        </p:nvCxnSpPr>
        <p:spPr>
          <a:xfrm>
            <a:off x="1794076" y="891251"/>
            <a:ext cx="5636871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54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/>
          <p:nvPr/>
        </p:nvSpPr>
        <p:spPr>
          <a:xfrm>
            <a:off x="5120416" y="190500"/>
            <a:ext cx="3835400" cy="5334000"/>
          </a:xfrm>
          <a:prstGeom prst="rect">
            <a:avLst/>
          </a:prstGeom>
          <a:solidFill>
            <a:srgbClr val="D18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688" y="190500"/>
            <a:ext cx="3438968" cy="654452"/>
          </a:xfrm>
        </p:spPr>
        <p:txBody>
          <a:bodyPr/>
          <a:lstStyle/>
          <a:p>
            <a:pPr algn="l"/>
            <a:r>
              <a:rPr lang="sv-SE" dirty="0"/>
              <a:t>Produkter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104714"/>
            <a:ext cx="4454663" cy="461772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Obehandlat &amp; färdigbehandlat</a:t>
            </a:r>
          </a:p>
          <a:p>
            <a:r>
              <a:rPr lang="sv-SE" dirty="0"/>
              <a:t>Listverk i  furu &amp; ek </a:t>
            </a:r>
          </a:p>
          <a:p>
            <a:r>
              <a:rPr lang="sv-SE" dirty="0"/>
              <a:t>Dörrkarmar  i furu</a:t>
            </a:r>
          </a:p>
          <a:p>
            <a:r>
              <a:rPr lang="sv-SE" dirty="0"/>
              <a:t>Träskivor i furu &amp; ek</a:t>
            </a:r>
          </a:p>
          <a:p>
            <a:r>
              <a:rPr lang="sv-SE" dirty="0"/>
              <a:t>Vägg- &amp; takpaneler i furu</a:t>
            </a:r>
          </a:p>
          <a:p>
            <a:r>
              <a:rPr lang="sv-SE" dirty="0"/>
              <a:t>Fönstersmygar &amp; dörromfattningar i mdf</a:t>
            </a:r>
          </a:p>
          <a:p>
            <a:r>
              <a:rPr lang="sv-SE" dirty="0"/>
              <a:t>Fönstersmyg i fingerskarvad kvistfri furu</a:t>
            </a:r>
          </a:p>
          <a:p>
            <a:r>
              <a:rPr lang="sv-SE" dirty="0"/>
              <a:t>Dekorklossar i furu</a:t>
            </a:r>
          </a:p>
          <a:p>
            <a:r>
              <a:rPr lang="sv-SE" dirty="0"/>
              <a:t>Fingerskarvade komponenter i furu</a:t>
            </a:r>
          </a:p>
          <a:p>
            <a:endParaRPr lang="sv-SE" dirty="0"/>
          </a:p>
          <a:p>
            <a:endParaRPr lang="sv-SE" dirty="0"/>
          </a:p>
        </p:txBody>
      </p:sp>
      <p:grpSp>
        <p:nvGrpSpPr>
          <p:cNvPr id="7" name="Group 1"/>
          <p:cNvGrpSpPr>
            <a:grpSpLocks noChangeAspect="1"/>
          </p:cNvGrpSpPr>
          <p:nvPr/>
        </p:nvGrpSpPr>
        <p:grpSpPr bwMode="auto">
          <a:xfrm>
            <a:off x="6064706" y="1932959"/>
            <a:ext cx="1907391" cy="1905000"/>
            <a:chOff x="693" y="1643"/>
            <a:chExt cx="798" cy="797"/>
          </a:xfrm>
          <a:solidFill>
            <a:schemeClr val="accent4"/>
          </a:solidFill>
        </p:grpSpPr>
        <p:sp>
          <p:nvSpPr>
            <p:cNvPr id="8" name="Freeform 2"/>
            <p:cNvSpPr>
              <a:spLocks noChangeArrowheads="1"/>
            </p:cNvSpPr>
            <p:nvPr/>
          </p:nvSpPr>
          <p:spPr bwMode="auto">
            <a:xfrm>
              <a:off x="829" y="1639"/>
              <a:ext cx="666" cy="664"/>
            </a:xfrm>
            <a:custGeom>
              <a:avLst/>
              <a:gdLst>
                <a:gd name="T0" fmla="*/ 2923 w 2942"/>
                <a:gd name="T1" fmla="*/ 1703 h 2933"/>
                <a:gd name="T2" fmla="*/ 2408 w 2942"/>
                <a:gd name="T3" fmla="*/ 533 h 2933"/>
                <a:gd name="T4" fmla="*/ 1238 w 2942"/>
                <a:gd name="T5" fmla="*/ 19 h 2933"/>
                <a:gd name="T6" fmla="*/ 35 w 2942"/>
                <a:gd name="T7" fmla="*/ 425 h 2933"/>
                <a:gd name="T8" fmla="*/ 25 w 2942"/>
                <a:gd name="T9" fmla="*/ 531 h 2933"/>
                <a:gd name="T10" fmla="*/ 131 w 2942"/>
                <a:gd name="T11" fmla="*/ 540 h 2933"/>
                <a:gd name="T12" fmla="*/ 1231 w 2942"/>
                <a:gd name="T13" fmla="*/ 169 h 2933"/>
                <a:gd name="T14" fmla="*/ 2302 w 2942"/>
                <a:gd name="T15" fmla="*/ 639 h 2933"/>
                <a:gd name="T16" fmla="*/ 2772 w 2942"/>
                <a:gd name="T17" fmla="*/ 1710 h 2933"/>
                <a:gd name="T18" fmla="*/ 2401 w 2942"/>
                <a:gd name="T19" fmla="*/ 2810 h 2933"/>
                <a:gd name="T20" fmla="*/ 2410 w 2942"/>
                <a:gd name="T21" fmla="*/ 2916 h 2933"/>
                <a:gd name="T22" fmla="*/ 2457 w 2942"/>
                <a:gd name="T23" fmla="*/ 2932 h 2933"/>
                <a:gd name="T24" fmla="*/ 2516 w 2942"/>
                <a:gd name="T25" fmla="*/ 2906 h 2933"/>
                <a:gd name="T26" fmla="*/ 2923 w 2942"/>
                <a:gd name="T27" fmla="*/ 1703 h 2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2" h="2933">
                  <a:moveTo>
                    <a:pt x="2923" y="1703"/>
                  </a:moveTo>
                  <a:cubicBezTo>
                    <a:pt x="2904" y="1262"/>
                    <a:pt x="2720" y="845"/>
                    <a:pt x="2408" y="533"/>
                  </a:cubicBezTo>
                  <a:cubicBezTo>
                    <a:pt x="2095" y="220"/>
                    <a:pt x="1680" y="37"/>
                    <a:pt x="1238" y="19"/>
                  </a:cubicBezTo>
                  <a:cubicBezTo>
                    <a:pt x="799" y="0"/>
                    <a:pt x="371" y="145"/>
                    <a:pt x="35" y="425"/>
                  </a:cubicBezTo>
                  <a:cubicBezTo>
                    <a:pt x="2" y="451"/>
                    <a:pt x="0" y="500"/>
                    <a:pt x="25" y="531"/>
                  </a:cubicBezTo>
                  <a:cubicBezTo>
                    <a:pt x="51" y="564"/>
                    <a:pt x="101" y="566"/>
                    <a:pt x="131" y="540"/>
                  </a:cubicBezTo>
                  <a:cubicBezTo>
                    <a:pt x="439" y="284"/>
                    <a:pt x="829" y="153"/>
                    <a:pt x="1231" y="169"/>
                  </a:cubicBezTo>
                  <a:cubicBezTo>
                    <a:pt x="1635" y="185"/>
                    <a:pt x="2015" y="352"/>
                    <a:pt x="2302" y="639"/>
                  </a:cubicBezTo>
                  <a:cubicBezTo>
                    <a:pt x="2588" y="926"/>
                    <a:pt x="2756" y="1306"/>
                    <a:pt x="2772" y="1710"/>
                  </a:cubicBezTo>
                  <a:cubicBezTo>
                    <a:pt x="2789" y="2112"/>
                    <a:pt x="2657" y="2502"/>
                    <a:pt x="2401" y="2810"/>
                  </a:cubicBezTo>
                  <a:cubicBezTo>
                    <a:pt x="2375" y="2843"/>
                    <a:pt x="2378" y="2890"/>
                    <a:pt x="2410" y="2916"/>
                  </a:cubicBezTo>
                  <a:cubicBezTo>
                    <a:pt x="2425" y="2927"/>
                    <a:pt x="2441" y="2932"/>
                    <a:pt x="2457" y="2932"/>
                  </a:cubicBezTo>
                  <a:cubicBezTo>
                    <a:pt x="2479" y="2932"/>
                    <a:pt x="2500" y="2923"/>
                    <a:pt x="2516" y="2906"/>
                  </a:cubicBezTo>
                  <a:cubicBezTo>
                    <a:pt x="2796" y="2568"/>
                    <a:pt x="2941" y="2140"/>
                    <a:pt x="2923" y="170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3"/>
            <p:cNvSpPr>
              <a:spLocks noChangeArrowheads="1"/>
            </p:cNvSpPr>
            <p:nvPr/>
          </p:nvSpPr>
          <p:spPr bwMode="auto">
            <a:xfrm>
              <a:off x="689" y="1778"/>
              <a:ext cx="666" cy="663"/>
            </a:xfrm>
            <a:custGeom>
              <a:avLst/>
              <a:gdLst>
                <a:gd name="T0" fmla="*/ 2810 w 2943"/>
                <a:gd name="T1" fmla="*/ 2401 h 2926"/>
                <a:gd name="T2" fmla="*/ 1711 w 2943"/>
                <a:gd name="T3" fmla="*/ 2773 h 2926"/>
                <a:gd name="T4" fmla="*/ 639 w 2943"/>
                <a:gd name="T5" fmla="*/ 2303 h 2926"/>
                <a:gd name="T6" fmla="*/ 169 w 2943"/>
                <a:gd name="T7" fmla="*/ 1231 h 2926"/>
                <a:gd name="T8" fmla="*/ 540 w 2943"/>
                <a:gd name="T9" fmla="*/ 132 h 2926"/>
                <a:gd name="T10" fmla="*/ 531 w 2943"/>
                <a:gd name="T11" fmla="*/ 26 h 2926"/>
                <a:gd name="T12" fmla="*/ 425 w 2943"/>
                <a:gd name="T13" fmla="*/ 35 h 2926"/>
                <a:gd name="T14" fmla="*/ 19 w 2943"/>
                <a:gd name="T15" fmla="*/ 1238 h 2926"/>
                <a:gd name="T16" fmla="*/ 533 w 2943"/>
                <a:gd name="T17" fmla="*/ 2408 h 2926"/>
                <a:gd name="T18" fmla="*/ 1704 w 2943"/>
                <a:gd name="T19" fmla="*/ 2923 h 2926"/>
                <a:gd name="T20" fmla="*/ 1779 w 2943"/>
                <a:gd name="T21" fmla="*/ 2925 h 2926"/>
                <a:gd name="T22" fmla="*/ 2907 w 2943"/>
                <a:gd name="T23" fmla="*/ 2517 h 2926"/>
                <a:gd name="T24" fmla="*/ 2916 w 2943"/>
                <a:gd name="T25" fmla="*/ 2411 h 2926"/>
                <a:gd name="T26" fmla="*/ 2810 w 2943"/>
                <a:gd name="T27" fmla="*/ 2401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3" h="2926">
                  <a:moveTo>
                    <a:pt x="2810" y="2401"/>
                  </a:moveTo>
                  <a:cubicBezTo>
                    <a:pt x="2502" y="2657"/>
                    <a:pt x="2112" y="2791"/>
                    <a:pt x="1711" y="2773"/>
                  </a:cubicBezTo>
                  <a:cubicBezTo>
                    <a:pt x="1306" y="2756"/>
                    <a:pt x="926" y="2589"/>
                    <a:pt x="639" y="2303"/>
                  </a:cubicBezTo>
                  <a:cubicBezTo>
                    <a:pt x="352" y="2016"/>
                    <a:pt x="186" y="1635"/>
                    <a:pt x="169" y="1231"/>
                  </a:cubicBezTo>
                  <a:cubicBezTo>
                    <a:pt x="153" y="829"/>
                    <a:pt x="284" y="439"/>
                    <a:pt x="540" y="132"/>
                  </a:cubicBezTo>
                  <a:cubicBezTo>
                    <a:pt x="566" y="99"/>
                    <a:pt x="564" y="52"/>
                    <a:pt x="531" y="26"/>
                  </a:cubicBezTo>
                  <a:cubicBezTo>
                    <a:pt x="498" y="0"/>
                    <a:pt x="451" y="2"/>
                    <a:pt x="425" y="35"/>
                  </a:cubicBezTo>
                  <a:cubicBezTo>
                    <a:pt x="143" y="371"/>
                    <a:pt x="0" y="799"/>
                    <a:pt x="19" y="1238"/>
                  </a:cubicBezTo>
                  <a:cubicBezTo>
                    <a:pt x="38" y="1680"/>
                    <a:pt x="220" y="2095"/>
                    <a:pt x="533" y="2408"/>
                  </a:cubicBezTo>
                  <a:cubicBezTo>
                    <a:pt x="845" y="2720"/>
                    <a:pt x="1262" y="2904"/>
                    <a:pt x="1704" y="2923"/>
                  </a:cubicBezTo>
                  <a:cubicBezTo>
                    <a:pt x="1729" y="2923"/>
                    <a:pt x="1753" y="2925"/>
                    <a:pt x="1779" y="2925"/>
                  </a:cubicBezTo>
                  <a:cubicBezTo>
                    <a:pt x="2192" y="2925"/>
                    <a:pt x="2589" y="2782"/>
                    <a:pt x="2907" y="2517"/>
                  </a:cubicBezTo>
                  <a:cubicBezTo>
                    <a:pt x="2939" y="2491"/>
                    <a:pt x="2942" y="2441"/>
                    <a:pt x="2916" y="2411"/>
                  </a:cubicBezTo>
                  <a:cubicBezTo>
                    <a:pt x="2890" y="2378"/>
                    <a:pt x="2843" y="2373"/>
                    <a:pt x="2810" y="240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4"/>
            <p:cNvSpPr>
              <a:spLocks noChangeArrowheads="1"/>
            </p:cNvSpPr>
            <p:nvPr/>
          </p:nvSpPr>
          <p:spPr bwMode="auto">
            <a:xfrm>
              <a:off x="942" y="1822"/>
              <a:ext cx="301" cy="503"/>
            </a:xfrm>
            <a:custGeom>
              <a:avLst/>
              <a:gdLst>
                <a:gd name="T0" fmla="*/ 75 w 1331"/>
                <a:gd name="T1" fmla="*/ 2220 h 2221"/>
                <a:gd name="T2" fmla="*/ 1255 w 1331"/>
                <a:gd name="T3" fmla="*/ 2220 h 2221"/>
                <a:gd name="T4" fmla="*/ 1330 w 1331"/>
                <a:gd name="T5" fmla="*/ 2145 h 2221"/>
                <a:gd name="T6" fmla="*/ 1255 w 1331"/>
                <a:gd name="T7" fmla="*/ 2070 h 2221"/>
                <a:gd name="T8" fmla="*/ 1039 w 1331"/>
                <a:gd name="T9" fmla="*/ 2070 h 2221"/>
                <a:gd name="T10" fmla="*/ 1039 w 1331"/>
                <a:gd name="T11" fmla="*/ 1872 h 2221"/>
                <a:gd name="T12" fmla="*/ 963 w 1331"/>
                <a:gd name="T13" fmla="*/ 1797 h 2221"/>
                <a:gd name="T14" fmla="*/ 888 w 1331"/>
                <a:gd name="T15" fmla="*/ 1872 h 2221"/>
                <a:gd name="T16" fmla="*/ 888 w 1331"/>
                <a:gd name="T17" fmla="*/ 2070 h 2221"/>
                <a:gd name="T18" fmla="*/ 456 w 1331"/>
                <a:gd name="T19" fmla="*/ 2070 h 2221"/>
                <a:gd name="T20" fmla="*/ 456 w 1331"/>
                <a:gd name="T21" fmla="*/ 1872 h 2221"/>
                <a:gd name="T22" fmla="*/ 381 w 1331"/>
                <a:gd name="T23" fmla="*/ 1797 h 2221"/>
                <a:gd name="T24" fmla="*/ 306 w 1331"/>
                <a:gd name="T25" fmla="*/ 1872 h 2221"/>
                <a:gd name="T26" fmla="*/ 306 w 1331"/>
                <a:gd name="T27" fmla="*/ 2070 h 2221"/>
                <a:gd name="T28" fmla="*/ 151 w 1331"/>
                <a:gd name="T29" fmla="*/ 2070 h 2221"/>
                <a:gd name="T30" fmla="*/ 151 w 1331"/>
                <a:gd name="T31" fmla="*/ 75 h 2221"/>
                <a:gd name="T32" fmla="*/ 75 w 1331"/>
                <a:gd name="T33" fmla="*/ 0 h 2221"/>
                <a:gd name="T34" fmla="*/ 0 w 1331"/>
                <a:gd name="T35" fmla="*/ 75 h 2221"/>
                <a:gd name="T36" fmla="*/ 0 w 1331"/>
                <a:gd name="T37" fmla="*/ 2145 h 2221"/>
                <a:gd name="T38" fmla="*/ 75 w 1331"/>
                <a:gd name="T39" fmla="*/ 2220 h 2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1" h="2221">
                  <a:moveTo>
                    <a:pt x="75" y="2220"/>
                  </a:moveTo>
                  <a:lnTo>
                    <a:pt x="1255" y="2220"/>
                  </a:lnTo>
                  <a:cubicBezTo>
                    <a:pt x="1297" y="2220"/>
                    <a:pt x="1330" y="2187"/>
                    <a:pt x="1330" y="2145"/>
                  </a:cubicBezTo>
                  <a:cubicBezTo>
                    <a:pt x="1330" y="2103"/>
                    <a:pt x="1297" y="2070"/>
                    <a:pt x="1255" y="2070"/>
                  </a:cubicBezTo>
                  <a:lnTo>
                    <a:pt x="1039" y="2070"/>
                  </a:lnTo>
                  <a:lnTo>
                    <a:pt x="1039" y="1872"/>
                  </a:lnTo>
                  <a:cubicBezTo>
                    <a:pt x="1039" y="1830"/>
                    <a:pt x="1005" y="1797"/>
                    <a:pt x="963" y="1797"/>
                  </a:cubicBezTo>
                  <a:cubicBezTo>
                    <a:pt x="920" y="1797"/>
                    <a:pt x="888" y="1830"/>
                    <a:pt x="888" y="1872"/>
                  </a:cubicBezTo>
                  <a:lnTo>
                    <a:pt x="888" y="2070"/>
                  </a:lnTo>
                  <a:lnTo>
                    <a:pt x="456" y="2070"/>
                  </a:lnTo>
                  <a:lnTo>
                    <a:pt x="456" y="1872"/>
                  </a:lnTo>
                  <a:cubicBezTo>
                    <a:pt x="456" y="1830"/>
                    <a:pt x="423" y="1797"/>
                    <a:pt x="381" y="1797"/>
                  </a:cubicBezTo>
                  <a:cubicBezTo>
                    <a:pt x="338" y="1797"/>
                    <a:pt x="306" y="1830"/>
                    <a:pt x="306" y="1872"/>
                  </a:cubicBezTo>
                  <a:lnTo>
                    <a:pt x="306" y="2070"/>
                  </a:lnTo>
                  <a:lnTo>
                    <a:pt x="151" y="2070"/>
                  </a:lnTo>
                  <a:lnTo>
                    <a:pt x="151" y="75"/>
                  </a:lnTo>
                  <a:cubicBezTo>
                    <a:pt x="151" y="33"/>
                    <a:pt x="117" y="0"/>
                    <a:pt x="75" y="0"/>
                  </a:cubicBezTo>
                  <a:cubicBezTo>
                    <a:pt x="32" y="0"/>
                    <a:pt x="0" y="33"/>
                    <a:pt x="0" y="75"/>
                  </a:cubicBezTo>
                  <a:lnTo>
                    <a:pt x="0" y="2145"/>
                  </a:lnTo>
                  <a:cubicBezTo>
                    <a:pt x="0" y="2187"/>
                    <a:pt x="33" y="2220"/>
                    <a:pt x="75" y="222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5"/>
            <p:cNvSpPr>
              <a:spLocks noChangeArrowheads="1"/>
            </p:cNvSpPr>
            <p:nvPr/>
          </p:nvSpPr>
          <p:spPr bwMode="auto">
            <a:xfrm>
              <a:off x="942" y="1758"/>
              <a:ext cx="301" cy="503"/>
            </a:xfrm>
            <a:custGeom>
              <a:avLst/>
              <a:gdLst>
                <a:gd name="T0" fmla="*/ 1255 w 1331"/>
                <a:gd name="T1" fmla="*/ 2220 h 2221"/>
                <a:gd name="T2" fmla="*/ 1330 w 1331"/>
                <a:gd name="T3" fmla="*/ 2145 h 2221"/>
                <a:gd name="T4" fmla="*/ 1330 w 1331"/>
                <a:gd name="T5" fmla="*/ 75 h 2221"/>
                <a:gd name="T6" fmla="*/ 1255 w 1331"/>
                <a:gd name="T7" fmla="*/ 0 h 2221"/>
                <a:gd name="T8" fmla="*/ 76 w 1331"/>
                <a:gd name="T9" fmla="*/ 0 h 2221"/>
                <a:gd name="T10" fmla="*/ 0 w 1331"/>
                <a:gd name="T11" fmla="*/ 75 h 2221"/>
                <a:gd name="T12" fmla="*/ 76 w 1331"/>
                <a:gd name="T13" fmla="*/ 150 h 2221"/>
                <a:gd name="T14" fmla="*/ 285 w 1331"/>
                <a:gd name="T15" fmla="*/ 150 h 2221"/>
                <a:gd name="T16" fmla="*/ 285 w 1331"/>
                <a:gd name="T17" fmla="*/ 665 h 2221"/>
                <a:gd name="T18" fmla="*/ 461 w 1331"/>
                <a:gd name="T19" fmla="*/ 1015 h 2221"/>
                <a:gd name="T20" fmla="*/ 588 w 1331"/>
                <a:gd name="T21" fmla="*/ 1250 h 2221"/>
                <a:gd name="T22" fmla="*/ 588 w 1331"/>
                <a:gd name="T23" fmla="*/ 1555 h 2221"/>
                <a:gd name="T24" fmla="*/ 663 w 1331"/>
                <a:gd name="T25" fmla="*/ 1630 h 2221"/>
                <a:gd name="T26" fmla="*/ 738 w 1331"/>
                <a:gd name="T27" fmla="*/ 1555 h 2221"/>
                <a:gd name="T28" fmla="*/ 738 w 1331"/>
                <a:gd name="T29" fmla="*/ 1250 h 2221"/>
                <a:gd name="T30" fmla="*/ 564 w 1331"/>
                <a:gd name="T31" fmla="*/ 904 h 2221"/>
                <a:gd name="T32" fmla="*/ 435 w 1331"/>
                <a:gd name="T33" fmla="*/ 665 h 2221"/>
                <a:gd name="T34" fmla="*/ 435 w 1331"/>
                <a:gd name="T35" fmla="*/ 150 h 2221"/>
                <a:gd name="T36" fmla="*/ 590 w 1331"/>
                <a:gd name="T37" fmla="*/ 150 h 2221"/>
                <a:gd name="T38" fmla="*/ 590 w 1331"/>
                <a:gd name="T39" fmla="*/ 308 h 2221"/>
                <a:gd name="T40" fmla="*/ 665 w 1331"/>
                <a:gd name="T41" fmla="*/ 383 h 2221"/>
                <a:gd name="T42" fmla="*/ 741 w 1331"/>
                <a:gd name="T43" fmla="*/ 308 h 2221"/>
                <a:gd name="T44" fmla="*/ 741 w 1331"/>
                <a:gd name="T45" fmla="*/ 150 h 2221"/>
                <a:gd name="T46" fmla="*/ 891 w 1331"/>
                <a:gd name="T47" fmla="*/ 150 h 2221"/>
                <a:gd name="T48" fmla="*/ 891 w 1331"/>
                <a:gd name="T49" fmla="*/ 665 h 2221"/>
                <a:gd name="T50" fmla="*/ 966 w 1331"/>
                <a:gd name="T51" fmla="*/ 740 h 2221"/>
                <a:gd name="T52" fmla="*/ 1041 w 1331"/>
                <a:gd name="T53" fmla="*/ 665 h 2221"/>
                <a:gd name="T54" fmla="*/ 1041 w 1331"/>
                <a:gd name="T55" fmla="*/ 150 h 2221"/>
                <a:gd name="T56" fmla="*/ 1180 w 1331"/>
                <a:gd name="T57" fmla="*/ 150 h 2221"/>
                <a:gd name="T58" fmla="*/ 1180 w 1331"/>
                <a:gd name="T59" fmla="*/ 2145 h 2221"/>
                <a:gd name="T60" fmla="*/ 1255 w 1331"/>
                <a:gd name="T61" fmla="*/ 2220 h 2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31" h="2221">
                  <a:moveTo>
                    <a:pt x="1255" y="2220"/>
                  </a:moveTo>
                  <a:cubicBezTo>
                    <a:pt x="1298" y="2220"/>
                    <a:pt x="1330" y="2187"/>
                    <a:pt x="1330" y="2145"/>
                  </a:cubicBezTo>
                  <a:lnTo>
                    <a:pt x="1330" y="75"/>
                  </a:lnTo>
                  <a:cubicBezTo>
                    <a:pt x="1330" y="33"/>
                    <a:pt x="1298" y="0"/>
                    <a:pt x="1255" y="0"/>
                  </a:cubicBezTo>
                  <a:lnTo>
                    <a:pt x="76" y="0"/>
                  </a:lnTo>
                  <a:cubicBezTo>
                    <a:pt x="33" y="0"/>
                    <a:pt x="0" y="33"/>
                    <a:pt x="0" y="75"/>
                  </a:cubicBezTo>
                  <a:cubicBezTo>
                    <a:pt x="0" y="117"/>
                    <a:pt x="33" y="150"/>
                    <a:pt x="76" y="150"/>
                  </a:cubicBezTo>
                  <a:lnTo>
                    <a:pt x="285" y="150"/>
                  </a:lnTo>
                  <a:lnTo>
                    <a:pt x="285" y="665"/>
                  </a:lnTo>
                  <a:cubicBezTo>
                    <a:pt x="285" y="850"/>
                    <a:pt x="383" y="942"/>
                    <a:pt x="461" y="1015"/>
                  </a:cubicBezTo>
                  <a:cubicBezTo>
                    <a:pt x="532" y="1081"/>
                    <a:pt x="588" y="1132"/>
                    <a:pt x="588" y="1250"/>
                  </a:cubicBezTo>
                  <a:lnTo>
                    <a:pt x="588" y="1555"/>
                  </a:lnTo>
                  <a:cubicBezTo>
                    <a:pt x="588" y="1598"/>
                    <a:pt x="621" y="1630"/>
                    <a:pt x="663" y="1630"/>
                  </a:cubicBezTo>
                  <a:cubicBezTo>
                    <a:pt x="705" y="1630"/>
                    <a:pt x="738" y="1598"/>
                    <a:pt x="738" y="1555"/>
                  </a:cubicBezTo>
                  <a:lnTo>
                    <a:pt x="738" y="1250"/>
                  </a:lnTo>
                  <a:cubicBezTo>
                    <a:pt x="738" y="1067"/>
                    <a:pt x="642" y="977"/>
                    <a:pt x="564" y="904"/>
                  </a:cubicBezTo>
                  <a:cubicBezTo>
                    <a:pt x="492" y="839"/>
                    <a:pt x="435" y="785"/>
                    <a:pt x="435" y="665"/>
                  </a:cubicBezTo>
                  <a:lnTo>
                    <a:pt x="435" y="150"/>
                  </a:lnTo>
                  <a:lnTo>
                    <a:pt x="590" y="150"/>
                  </a:lnTo>
                  <a:lnTo>
                    <a:pt x="590" y="308"/>
                  </a:lnTo>
                  <a:cubicBezTo>
                    <a:pt x="590" y="350"/>
                    <a:pt x="622" y="383"/>
                    <a:pt x="665" y="383"/>
                  </a:cubicBezTo>
                  <a:cubicBezTo>
                    <a:pt x="707" y="383"/>
                    <a:pt x="741" y="350"/>
                    <a:pt x="741" y="308"/>
                  </a:cubicBezTo>
                  <a:lnTo>
                    <a:pt x="741" y="150"/>
                  </a:lnTo>
                  <a:lnTo>
                    <a:pt x="891" y="150"/>
                  </a:lnTo>
                  <a:lnTo>
                    <a:pt x="891" y="665"/>
                  </a:lnTo>
                  <a:cubicBezTo>
                    <a:pt x="891" y="707"/>
                    <a:pt x="924" y="740"/>
                    <a:pt x="966" y="740"/>
                  </a:cubicBezTo>
                  <a:cubicBezTo>
                    <a:pt x="1008" y="740"/>
                    <a:pt x="1041" y="707"/>
                    <a:pt x="1041" y="665"/>
                  </a:cubicBezTo>
                  <a:lnTo>
                    <a:pt x="1041" y="150"/>
                  </a:lnTo>
                  <a:lnTo>
                    <a:pt x="1180" y="150"/>
                  </a:lnTo>
                  <a:lnTo>
                    <a:pt x="1180" y="2145"/>
                  </a:lnTo>
                  <a:cubicBezTo>
                    <a:pt x="1180" y="2187"/>
                    <a:pt x="1213" y="2220"/>
                    <a:pt x="1255" y="222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ChangeArrowheads="1"/>
            </p:cNvSpPr>
            <p:nvPr/>
          </p:nvSpPr>
          <p:spPr bwMode="auto">
            <a:xfrm>
              <a:off x="1011" y="2025"/>
              <a:ext cx="97" cy="236"/>
            </a:xfrm>
            <a:custGeom>
              <a:avLst/>
              <a:gdLst>
                <a:gd name="T0" fmla="*/ 75 w 433"/>
                <a:gd name="T1" fmla="*/ 0 h 1044"/>
                <a:gd name="T2" fmla="*/ 0 w 433"/>
                <a:gd name="T3" fmla="*/ 75 h 1044"/>
                <a:gd name="T4" fmla="*/ 0 w 433"/>
                <a:gd name="T5" fmla="*/ 378 h 1044"/>
                <a:gd name="T6" fmla="*/ 159 w 433"/>
                <a:gd name="T7" fmla="*/ 719 h 1044"/>
                <a:gd name="T8" fmla="*/ 282 w 433"/>
                <a:gd name="T9" fmla="*/ 968 h 1044"/>
                <a:gd name="T10" fmla="*/ 357 w 433"/>
                <a:gd name="T11" fmla="*/ 1043 h 1044"/>
                <a:gd name="T12" fmla="*/ 432 w 433"/>
                <a:gd name="T13" fmla="*/ 968 h 1044"/>
                <a:gd name="T14" fmla="*/ 267 w 433"/>
                <a:gd name="T15" fmla="*/ 616 h 1044"/>
                <a:gd name="T16" fmla="*/ 150 w 433"/>
                <a:gd name="T17" fmla="*/ 378 h 1044"/>
                <a:gd name="T18" fmla="*/ 150 w 433"/>
                <a:gd name="T19" fmla="*/ 75 h 1044"/>
                <a:gd name="T20" fmla="*/ 75 w 433"/>
                <a:gd name="T2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3" h="1044">
                  <a:moveTo>
                    <a:pt x="75" y="0"/>
                  </a:moveTo>
                  <a:cubicBezTo>
                    <a:pt x="32" y="0"/>
                    <a:pt x="0" y="33"/>
                    <a:pt x="0" y="75"/>
                  </a:cubicBezTo>
                  <a:lnTo>
                    <a:pt x="0" y="378"/>
                  </a:lnTo>
                  <a:cubicBezTo>
                    <a:pt x="0" y="550"/>
                    <a:pt x="84" y="639"/>
                    <a:pt x="159" y="719"/>
                  </a:cubicBezTo>
                  <a:cubicBezTo>
                    <a:pt x="228" y="792"/>
                    <a:pt x="282" y="850"/>
                    <a:pt x="282" y="968"/>
                  </a:cubicBezTo>
                  <a:cubicBezTo>
                    <a:pt x="282" y="1010"/>
                    <a:pt x="314" y="1043"/>
                    <a:pt x="357" y="1043"/>
                  </a:cubicBezTo>
                  <a:cubicBezTo>
                    <a:pt x="399" y="1043"/>
                    <a:pt x="432" y="1010"/>
                    <a:pt x="432" y="968"/>
                  </a:cubicBezTo>
                  <a:cubicBezTo>
                    <a:pt x="432" y="789"/>
                    <a:pt x="340" y="693"/>
                    <a:pt x="267" y="616"/>
                  </a:cubicBezTo>
                  <a:cubicBezTo>
                    <a:pt x="202" y="545"/>
                    <a:pt x="150" y="489"/>
                    <a:pt x="150" y="378"/>
                  </a:cubicBezTo>
                  <a:lnTo>
                    <a:pt x="150" y="75"/>
                  </a:lnTo>
                  <a:cubicBezTo>
                    <a:pt x="150" y="35"/>
                    <a:pt x="117" y="0"/>
                    <a:pt x="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ChangeArrowheads="1"/>
            </p:cNvSpPr>
            <p:nvPr/>
          </p:nvSpPr>
          <p:spPr bwMode="auto">
            <a:xfrm>
              <a:off x="1076" y="1891"/>
              <a:ext cx="33" cy="35"/>
            </a:xfrm>
            <a:custGeom>
              <a:avLst/>
              <a:gdLst>
                <a:gd name="T0" fmla="*/ 61 w 151"/>
                <a:gd name="T1" fmla="*/ 5 h 159"/>
                <a:gd name="T2" fmla="*/ 47 w 151"/>
                <a:gd name="T3" fmla="*/ 10 h 159"/>
                <a:gd name="T4" fmla="*/ 33 w 151"/>
                <a:gd name="T5" fmla="*/ 17 h 159"/>
                <a:gd name="T6" fmla="*/ 21 w 151"/>
                <a:gd name="T7" fmla="*/ 26 h 159"/>
                <a:gd name="T8" fmla="*/ 0 w 151"/>
                <a:gd name="T9" fmla="*/ 80 h 159"/>
                <a:gd name="T10" fmla="*/ 21 w 151"/>
                <a:gd name="T11" fmla="*/ 134 h 159"/>
                <a:gd name="T12" fmla="*/ 33 w 151"/>
                <a:gd name="T13" fmla="*/ 144 h 159"/>
                <a:gd name="T14" fmla="*/ 47 w 151"/>
                <a:gd name="T15" fmla="*/ 151 h 159"/>
                <a:gd name="T16" fmla="*/ 61 w 151"/>
                <a:gd name="T17" fmla="*/ 155 h 159"/>
                <a:gd name="T18" fmla="*/ 75 w 151"/>
                <a:gd name="T19" fmla="*/ 158 h 159"/>
                <a:gd name="T20" fmla="*/ 129 w 151"/>
                <a:gd name="T21" fmla="*/ 136 h 159"/>
                <a:gd name="T22" fmla="*/ 150 w 151"/>
                <a:gd name="T23" fmla="*/ 82 h 159"/>
                <a:gd name="T24" fmla="*/ 129 w 151"/>
                <a:gd name="T25" fmla="*/ 28 h 159"/>
                <a:gd name="T26" fmla="*/ 61 w 151"/>
                <a:gd name="T27" fmla="*/ 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1" h="159">
                  <a:moveTo>
                    <a:pt x="61" y="5"/>
                  </a:moveTo>
                  <a:cubicBezTo>
                    <a:pt x="56" y="5"/>
                    <a:pt x="52" y="7"/>
                    <a:pt x="47" y="10"/>
                  </a:cubicBezTo>
                  <a:cubicBezTo>
                    <a:pt x="42" y="12"/>
                    <a:pt x="37" y="14"/>
                    <a:pt x="33" y="17"/>
                  </a:cubicBezTo>
                  <a:cubicBezTo>
                    <a:pt x="28" y="19"/>
                    <a:pt x="26" y="21"/>
                    <a:pt x="21" y="26"/>
                  </a:cubicBezTo>
                  <a:cubicBezTo>
                    <a:pt x="7" y="40"/>
                    <a:pt x="0" y="59"/>
                    <a:pt x="0" y="80"/>
                  </a:cubicBezTo>
                  <a:cubicBezTo>
                    <a:pt x="0" y="99"/>
                    <a:pt x="7" y="120"/>
                    <a:pt x="21" y="134"/>
                  </a:cubicBezTo>
                  <a:cubicBezTo>
                    <a:pt x="23" y="136"/>
                    <a:pt x="28" y="141"/>
                    <a:pt x="33" y="144"/>
                  </a:cubicBezTo>
                  <a:cubicBezTo>
                    <a:pt x="37" y="146"/>
                    <a:pt x="42" y="148"/>
                    <a:pt x="47" y="151"/>
                  </a:cubicBezTo>
                  <a:cubicBezTo>
                    <a:pt x="52" y="153"/>
                    <a:pt x="56" y="153"/>
                    <a:pt x="61" y="155"/>
                  </a:cubicBezTo>
                  <a:cubicBezTo>
                    <a:pt x="66" y="155"/>
                    <a:pt x="70" y="158"/>
                    <a:pt x="75" y="158"/>
                  </a:cubicBezTo>
                  <a:cubicBezTo>
                    <a:pt x="94" y="158"/>
                    <a:pt x="115" y="151"/>
                    <a:pt x="129" y="136"/>
                  </a:cubicBezTo>
                  <a:cubicBezTo>
                    <a:pt x="143" y="122"/>
                    <a:pt x="150" y="104"/>
                    <a:pt x="150" y="82"/>
                  </a:cubicBezTo>
                  <a:cubicBezTo>
                    <a:pt x="150" y="64"/>
                    <a:pt x="143" y="42"/>
                    <a:pt x="129" y="28"/>
                  </a:cubicBezTo>
                  <a:cubicBezTo>
                    <a:pt x="113" y="7"/>
                    <a:pt x="87" y="0"/>
                    <a:pt x="61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8"/>
            <p:cNvSpPr>
              <a:spLocks noChangeArrowheads="1"/>
            </p:cNvSpPr>
            <p:nvPr/>
          </p:nvSpPr>
          <p:spPr bwMode="auto">
            <a:xfrm>
              <a:off x="1144" y="1958"/>
              <a:ext cx="33" cy="234"/>
            </a:xfrm>
            <a:custGeom>
              <a:avLst/>
              <a:gdLst>
                <a:gd name="T0" fmla="*/ 75 w 151"/>
                <a:gd name="T1" fmla="*/ 0 h 1035"/>
                <a:gd name="T2" fmla="*/ 0 w 151"/>
                <a:gd name="T3" fmla="*/ 75 h 1035"/>
                <a:gd name="T4" fmla="*/ 0 w 151"/>
                <a:gd name="T5" fmla="*/ 959 h 1035"/>
                <a:gd name="T6" fmla="*/ 75 w 151"/>
                <a:gd name="T7" fmla="*/ 1034 h 1035"/>
                <a:gd name="T8" fmla="*/ 150 w 151"/>
                <a:gd name="T9" fmla="*/ 959 h 1035"/>
                <a:gd name="T10" fmla="*/ 150 w 151"/>
                <a:gd name="T11" fmla="*/ 75 h 1035"/>
                <a:gd name="T12" fmla="*/ 75 w 151"/>
                <a:gd name="T13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35">
                  <a:moveTo>
                    <a:pt x="75" y="0"/>
                  </a:moveTo>
                  <a:cubicBezTo>
                    <a:pt x="33" y="0"/>
                    <a:pt x="0" y="33"/>
                    <a:pt x="0" y="75"/>
                  </a:cubicBezTo>
                  <a:lnTo>
                    <a:pt x="0" y="959"/>
                  </a:lnTo>
                  <a:cubicBezTo>
                    <a:pt x="0" y="1001"/>
                    <a:pt x="33" y="1034"/>
                    <a:pt x="75" y="1034"/>
                  </a:cubicBezTo>
                  <a:cubicBezTo>
                    <a:pt x="117" y="1034"/>
                    <a:pt x="150" y="1001"/>
                    <a:pt x="150" y="959"/>
                  </a:cubicBezTo>
                  <a:lnTo>
                    <a:pt x="150" y="75"/>
                  </a:lnTo>
                  <a:cubicBezTo>
                    <a:pt x="150" y="35"/>
                    <a:pt x="117" y="0"/>
                    <a:pt x="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5" name="Rak 4"/>
          <p:cNvCxnSpPr/>
          <p:nvPr/>
        </p:nvCxnSpPr>
        <p:spPr>
          <a:xfrm>
            <a:off x="484851" y="844952"/>
            <a:ext cx="4249195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0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0239" y="1557688"/>
            <a:ext cx="4195761" cy="3814490"/>
          </a:xfrm>
        </p:spPr>
        <p:txBody>
          <a:bodyPr anchor="ctr"/>
          <a:lstStyle/>
          <a:p>
            <a:r>
              <a:rPr lang="sv-SE" dirty="0"/>
              <a:t>Helpaket i fulla lass, direkt från fabrik till en eller flera destinationer </a:t>
            </a:r>
          </a:p>
          <a:p>
            <a:r>
              <a:rPr lang="sv-SE" dirty="0"/>
              <a:t>Plockorder från centrallager i Estland, distribueras veckovis till  alla destinationer enligt fasta rutter</a:t>
            </a:r>
          </a:p>
          <a:p>
            <a:r>
              <a:rPr lang="sv-SE" dirty="0"/>
              <a:t>Plockorder från servicelager i Sverige (Hedåker), distribueras veckovis till destinationer enligt fasta rutter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39794"/>
            <a:ext cx="8128000" cy="952500"/>
          </a:xfrm>
        </p:spPr>
        <p:txBody>
          <a:bodyPr/>
          <a:lstStyle/>
          <a:p>
            <a:r>
              <a:rPr lang="sv-SE" dirty="0"/>
              <a:t>Tre olika sätt att få leverans</a:t>
            </a:r>
          </a:p>
        </p:txBody>
      </p:sp>
      <p:grpSp>
        <p:nvGrpSpPr>
          <p:cNvPr id="25" name="Group 15"/>
          <p:cNvGrpSpPr>
            <a:grpSpLocks noChangeAspect="1"/>
          </p:cNvGrpSpPr>
          <p:nvPr/>
        </p:nvGrpSpPr>
        <p:grpSpPr bwMode="auto">
          <a:xfrm>
            <a:off x="908472" y="1816625"/>
            <a:ext cx="2807001" cy="2803482"/>
            <a:chOff x="3629" y="1643"/>
            <a:chExt cx="798" cy="797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26" name="Freeform 16"/>
            <p:cNvSpPr>
              <a:spLocks noChangeArrowheads="1"/>
            </p:cNvSpPr>
            <p:nvPr/>
          </p:nvSpPr>
          <p:spPr bwMode="auto">
            <a:xfrm>
              <a:off x="3765" y="1639"/>
              <a:ext cx="666" cy="664"/>
            </a:xfrm>
            <a:custGeom>
              <a:avLst/>
              <a:gdLst>
                <a:gd name="T0" fmla="*/ 2923 w 2940"/>
                <a:gd name="T1" fmla="*/ 1703 h 2933"/>
                <a:gd name="T2" fmla="*/ 2408 w 2940"/>
                <a:gd name="T3" fmla="*/ 533 h 2933"/>
                <a:gd name="T4" fmla="*/ 1238 w 2940"/>
                <a:gd name="T5" fmla="*/ 19 h 2933"/>
                <a:gd name="T6" fmla="*/ 35 w 2940"/>
                <a:gd name="T7" fmla="*/ 425 h 2933"/>
                <a:gd name="T8" fmla="*/ 26 w 2940"/>
                <a:gd name="T9" fmla="*/ 531 h 2933"/>
                <a:gd name="T10" fmla="*/ 131 w 2940"/>
                <a:gd name="T11" fmla="*/ 540 h 2933"/>
                <a:gd name="T12" fmla="*/ 1231 w 2940"/>
                <a:gd name="T13" fmla="*/ 169 h 2933"/>
                <a:gd name="T14" fmla="*/ 2303 w 2940"/>
                <a:gd name="T15" fmla="*/ 639 h 2933"/>
                <a:gd name="T16" fmla="*/ 2772 w 2940"/>
                <a:gd name="T17" fmla="*/ 1710 h 2933"/>
                <a:gd name="T18" fmla="*/ 2401 w 2940"/>
                <a:gd name="T19" fmla="*/ 2810 h 2933"/>
                <a:gd name="T20" fmla="*/ 2411 w 2940"/>
                <a:gd name="T21" fmla="*/ 2916 h 2933"/>
                <a:gd name="T22" fmla="*/ 2458 w 2940"/>
                <a:gd name="T23" fmla="*/ 2932 h 2933"/>
                <a:gd name="T24" fmla="*/ 2516 w 2940"/>
                <a:gd name="T25" fmla="*/ 2906 h 2933"/>
                <a:gd name="T26" fmla="*/ 2923 w 2940"/>
                <a:gd name="T27" fmla="*/ 1703 h 2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0" h="2933">
                  <a:moveTo>
                    <a:pt x="2923" y="1703"/>
                  </a:moveTo>
                  <a:cubicBezTo>
                    <a:pt x="2904" y="1262"/>
                    <a:pt x="2721" y="845"/>
                    <a:pt x="2408" y="533"/>
                  </a:cubicBezTo>
                  <a:cubicBezTo>
                    <a:pt x="2096" y="220"/>
                    <a:pt x="1680" y="37"/>
                    <a:pt x="1238" y="19"/>
                  </a:cubicBezTo>
                  <a:cubicBezTo>
                    <a:pt x="799" y="0"/>
                    <a:pt x="371" y="145"/>
                    <a:pt x="35" y="425"/>
                  </a:cubicBezTo>
                  <a:cubicBezTo>
                    <a:pt x="2" y="451"/>
                    <a:pt x="0" y="500"/>
                    <a:pt x="26" y="531"/>
                  </a:cubicBezTo>
                  <a:cubicBezTo>
                    <a:pt x="52" y="564"/>
                    <a:pt x="101" y="566"/>
                    <a:pt x="131" y="540"/>
                  </a:cubicBezTo>
                  <a:cubicBezTo>
                    <a:pt x="439" y="284"/>
                    <a:pt x="829" y="153"/>
                    <a:pt x="1231" y="169"/>
                  </a:cubicBezTo>
                  <a:cubicBezTo>
                    <a:pt x="1635" y="185"/>
                    <a:pt x="2017" y="352"/>
                    <a:pt x="2303" y="639"/>
                  </a:cubicBezTo>
                  <a:cubicBezTo>
                    <a:pt x="2590" y="926"/>
                    <a:pt x="2756" y="1306"/>
                    <a:pt x="2772" y="1710"/>
                  </a:cubicBezTo>
                  <a:cubicBezTo>
                    <a:pt x="2789" y="2112"/>
                    <a:pt x="2657" y="2502"/>
                    <a:pt x="2401" y="2810"/>
                  </a:cubicBezTo>
                  <a:cubicBezTo>
                    <a:pt x="2375" y="2843"/>
                    <a:pt x="2378" y="2890"/>
                    <a:pt x="2411" y="2916"/>
                  </a:cubicBezTo>
                  <a:cubicBezTo>
                    <a:pt x="2425" y="2927"/>
                    <a:pt x="2441" y="2932"/>
                    <a:pt x="2458" y="2932"/>
                  </a:cubicBezTo>
                  <a:cubicBezTo>
                    <a:pt x="2479" y="2932"/>
                    <a:pt x="2500" y="2923"/>
                    <a:pt x="2516" y="2906"/>
                  </a:cubicBezTo>
                  <a:cubicBezTo>
                    <a:pt x="2796" y="2568"/>
                    <a:pt x="2939" y="2140"/>
                    <a:pt x="2923" y="170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 noChangeArrowheads="1"/>
            </p:cNvSpPr>
            <p:nvPr/>
          </p:nvSpPr>
          <p:spPr bwMode="auto">
            <a:xfrm>
              <a:off x="3625" y="1778"/>
              <a:ext cx="666" cy="663"/>
            </a:xfrm>
            <a:custGeom>
              <a:avLst/>
              <a:gdLst>
                <a:gd name="T0" fmla="*/ 2810 w 2943"/>
                <a:gd name="T1" fmla="*/ 2401 h 2926"/>
                <a:gd name="T2" fmla="*/ 1711 w 2943"/>
                <a:gd name="T3" fmla="*/ 2773 h 2926"/>
                <a:gd name="T4" fmla="*/ 639 w 2943"/>
                <a:gd name="T5" fmla="*/ 2303 h 2926"/>
                <a:gd name="T6" fmla="*/ 169 w 2943"/>
                <a:gd name="T7" fmla="*/ 1231 h 2926"/>
                <a:gd name="T8" fmla="*/ 541 w 2943"/>
                <a:gd name="T9" fmla="*/ 132 h 2926"/>
                <a:gd name="T10" fmla="*/ 531 w 2943"/>
                <a:gd name="T11" fmla="*/ 26 h 2926"/>
                <a:gd name="T12" fmla="*/ 425 w 2943"/>
                <a:gd name="T13" fmla="*/ 35 h 2926"/>
                <a:gd name="T14" fmla="*/ 19 w 2943"/>
                <a:gd name="T15" fmla="*/ 1238 h 2926"/>
                <a:gd name="T16" fmla="*/ 534 w 2943"/>
                <a:gd name="T17" fmla="*/ 2408 h 2926"/>
                <a:gd name="T18" fmla="*/ 1704 w 2943"/>
                <a:gd name="T19" fmla="*/ 2923 h 2926"/>
                <a:gd name="T20" fmla="*/ 1779 w 2943"/>
                <a:gd name="T21" fmla="*/ 2925 h 2926"/>
                <a:gd name="T22" fmla="*/ 2907 w 2943"/>
                <a:gd name="T23" fmla="*/ 2517 h 2926"/>
                <a:gd name="T24" fmla="*/ 2916 w 2943"/>
                <a:gd name="T25" fmla="*/ 2411 h 2926"/>
                <a:gd name="T26" fmla="*/ 2810 w 2943"/>
                <a:gd name="T27" fmla="*/ 2401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3" h="2926">
                  <a:moveTo>
                    <a:pt x="2810" y="2401"/>
                  </a:moveTo>
                  <a:cubicBezTo>
                    <a:pt x="2503" y="2657"/>
                    <a:pt x="2113" y="2791"/>
                    <a:pt x="1711" y="2773"/>
                  </a:cubicBezTo>
                  <a:cubicBezTo>
                    <a:pt x="1307" y="2756"/>
                    <a:pt x="926" y="2589"/>
                    <a:pt x="639" y="2303"/>
                  </a:cubicBezTo>
                  <a:cubicBezTo>
                    <a:pt x="353" y="2016"/>
                    <a:pt x="186" y="1635"/>
                    <a:pt x="169" y="1231"/>
                  </a:cubicBezTo>
                  <a:cubicBezTo>
                    <a:pt x="153" y="829"/>
                    <a:pt x="285" y="439"/>
                    <a:pt x="541" y="132"/>
                  </a:cubicBezTo>
                  <a:cubicBezTo>
                    <a:pt x="566" y="99"/>
                    <a:pt x="564" y="52"/>
                    <a:pt x="531" y="26"/>
                  </a:cubicBezTo>
                  <a:cubicBezTo>
                    <a:pt x="498" y="0"/>
                    <a:pt x="451" y="2"/>
                    <a:pt x="425" y="35"/>
                  </a:cubicBezTo>
                  <a:cubicBezTo>
                    <a:pt x="144" y="371"/>
                    <a:pt x="0" y="799"/>
                    <a:pt x="19" y="1238"/>
                  </a:cubicBezTo>
                  <a:cubicBezTo>
                    <a:pt x="38" y="1680"/>
                    <a:pt x="222" y="2095"/>
                    <a:pt x="534" y="2408"/>
                  </a:cubicBezTo>
                  <a:cubicBezTo>
                    <a:pt x="847" y="2720"/>
                    <a:pt x="1262" y="2904"/>
                    <a:pt x="1704" y="2923"/>
                  </a:cubicBezTo>
                  <a:cubicBezTo>
                    <a:pt x="1730" y="2923"/>
                    <a:pt x="1753" y="2925"/>
                    <a:pt x="1779" y="2925"/>
                  </a:cubicBezTo>
                  <a:cubicBezTo>
                    <a:pt x="2192" y="2925"/>
                    <a:pt x="2590" y="2782"/>
                    <a:pt x="2907" y="2517"/>
                  </a:cubicBezTo>
                  <a:cubicBezTo>
                    <a:pt x="2940" y="2491"/>
                    <a:pt x="2942" y="2441"/>
                    <a:pt x="2916" y="2411"/>
                  </a:cubicBezTo>
                  <a:cubicBezTo>
                    <a:pt x="2888" y="2378"/>
                    <a:pt x="2841" y="2373"/>
                    <a:pt x="2810" y="240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 noChangeArrowheads="1"/>
            </p:cNvSpPr>
            <p:nvPr/>
          </p:nvSpPr>
          <p:spPr bwMode="auto">
            <a:xfrm>
              <a:off x="3745" y="1993"/>
              <a:ext cx="300" cy="87"/>
            </a:xfrm>
            <a:custGeom>
              <a:avLst/>
              <a:gdLst>
                <a:gd name="T0" fmla="*/ 1250 w 1326"/>
                <a:gd name="T1" fmla="*/ 0 h 386"/>
                <a:gd name="T2" fmla="*/ 75 w 1326"/>
                <a:gd name="T3" fmla="*/ 0 h 386"/>
                <a:gd name="T4" fmla="*/ 0 w 1326"/>
                <a:gd name="T5" fmla="*/ 75 h 386"/>
                <a:gd name="T6" fmla="*/ 0 w 1326"/>
                <a:gd name="T7" fmla="*/ 310 h 386"/>
                <a:gd name="T8" fmla="*/ 75 w 1326"/>
                <a:gd name="T9" fmla="*/ 385 h 386"/>
                <a:gd name="T10" fmla="*/ 1250 w 1326"/>
                <a:gd name="T11" fmla="*/ 385 h 386"/>
                <a:gd name="T12" fmla="*/ 1325 w 1326"/>
                <a:gd name="T13" fmla="*/ 310 h 386"/>
                <a:gd name="T14" fmla="*/ 1325 w 1326"/>
                <a:gd name="T15" fmla="*/ 75 h 386"/>
                <a:gd name="T16" fmla="*/ 1250 w 1326"/>
                <a:gd name="T17" fmla="*/ 0 h 386"/>
                <a:gd name="T18" fmla="*/ 1175 w 1326"/>
                <a:gd name="T19" fmla="*/ 235 h 386"/>
                <a:gd name="T20" fmla="*/ 150 w 1326"/>
                <a:gd name="T21" fmla="*/ 235 h 386"/>
                <a:gd name="T22" fmla="*/ 150 w 1326"/>
                <a:gd name="T23" fmla="*/ 150 h 386"/>
                <a:gd name="T24" fmla="*/ 1175 w 1326"/>
                <a:gd name="T25" fmla="*/ 150 h 386"/>
                <a:gd name="T26" fmla="*/ 1175 w 1326"/>
                <a:gd name="T27" fmla="*/ 23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6" h="386">
                  <a:moveTo>
                    <a:pt x="1250" y="0"/>
                  </a:moveTo>
                  <a:lnTo>
                    <a:pt x="75" y="0"/>
                  </a:lnTo>
                  <a:cubicBezTo>
                    <a:pt x="33" y="0"/>
                    <a:pt x="0" y="33"/>
                    <a:pt x="0" y="75"/>
                  </a:cubicBezTo>
                  <a:lnTo>
                    <a:pt x="0" y="310"/>
                  </a:lnTo>
                  <a:cubicBezTo>
                    <a:pt x="0" y="352"/>
                    <a:pt x="33" y="385"/>
                    <a:pt x="75" y="385"/>
                  </a:cubicBezTo>
                  <a:lnTo>
                    <a:pt x="1250" y="385"/>
                  </a:lnTo>
                  <a:cubicBezTo>
                    <a:pt x="1292" y="385"/>
                    <a:pt x="1325" y="352"/>
                    <a:pt x="1325" y="310"/>
                  </a:cubicBezTo>
                  <a:lnTo>
                    <a:pt x="1325" y="75"/>
                  </a:lnTo>
                  <a:cubicBezTo>
                    <a:pt x="1325" y="33"/>
                    <a:pt x="1290" y="0"/>
                    <a:pt x="1250" y="0"/>
                  </a:cubicBezTo>
                  <a:close/>
                  <a:moveTo>
                    <a:pt x="1175" y="235"/>
                  </a:moveTo>
                  <a:lnTo>
                    <a:pt x="150" y="235"/>
                  </a:lnTo>
                  <a:lnTo>
                    <a:pt x="150" y="150"/>
                  </a:lnTo>
                  <a:lnTo>
                    <a:pt x="1175" y="150"/>
                  </a:lnTo>
                  <a:lnTo>
                    <a:pt x="1175" y="2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19"/>
            <p:cNvSpPr>
              <a:spLocks noChangeArrowheads="1"/>
            </p:cNvSpPr>
            <p:nvPr/>
          </p:nvSpPr>
          <p:spPr bwMode="auto">
            <a:xfrm>
              <a:off x="3745" y="1892"/>
              <a:ext cx="300" cy="87"/>
            </a:xfrm>
            <a:custGeom>
              <a:avLst/>
              <a:gdLst>
                <a:gd name="T0" fmla="*/ 1325 w 1326"/>
                <a:gd name="T1" fmla="*/ 75 h 386"/>
                <a:gd name="T2" fmla="*/ 1250 w 1326"/>
                <a:gd name="T3" fmla="*/ 0 h 386"/>
                <a:gd name="T4" fmla="*/ 75 w 1326"/>
                <a:gd name="T5" fmla="*/ 0 h 386"/>
                <a:gd name="T6" fmla="*/ 0 w 1326"/>
                <a:gd name="T7" fmla="*/ 75 h 386"/>
                <a:gd name="T8" fmla="*/ 0 w 1326"/>
                <a:gd name="T9" fmla="*/ 310 h 386"/>
                <a:gd name="T10" fmla="*/ 75 w 1326"/>
                <a:gd name="T11" fmla="*/ 385 h 386"/>
                <a:gd name="T12" fmla="*/ 1250 w 1326"/>
                <a:gd name="T13" fmla="*/ 385 h 386"/>
                <a:gd name="T14" fmla="*/ 1325 w 1326"/>
                <a:gd name="T15" fmla="*/ 310 h 386"/>
                <a:gd name="T16" fmla="*/ 1325 w 1326"/>
                <a:gd name="T17" fmla="*/ 75 h 386"/>
                <a:gd name="T18" fmla="*/ 1175 w 1326"/>
                <a:gd name="T19" fmla="*/ 234 h 386"/>
                <a:gd name="T20" fmla="*/ 150 w 1326"/>
                <a:gd name="T21" fmla="*/ 234 h 386"/>
                <a:gd name="T22" fmla="*/ 150 w 1326"/>
                <a:gd name="T23" fmla="*/ 150 h 386"/>
                <a:gd name="T24" fmla="*/ 1175 w 1326"/>
                <a:gd name="T25" fmla="*/ 150 h 386"/>
                <a:gd name="T26" fmla="*/ 1175 w 1326"/>
                <a:gd name="T27" fmla="*/ 23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6" h="386">
                  <a:moveTo>
                    <a:pt x="1325" y="75"/>
                  </a:moveTo>
                  <a:cubicBezTo>
                    <a:pt x="1325" y="32"/>
                    <a:pt x="1292" y="0"/>
                    <a:pt x="1250" y="0"/>
                  </a:cubicBezTo>
                  <a:lnTo>
                    <a:pt x="75" y="0"/>
                  </a:lnTo>
                  <a:cubicBezTo>
                    <a:pt x="33" y="0"/>
                    <a:pt x="0" y="32"/>
                    <a:pt x="0" y="75"/>
                  </a:cubicBezTo>
                  <a:lnTo>
                    <a:pt x="0" y="310"/>
                  </a:lnTo>
                  <a:cubicBezTo>
                    <a:pt x="0" y="352"/>
                    <a:pt x="33" y="385"/>
                    <a:pt x="75" y="385"/>
                  </a:cubicBezTo>
                  <a:lnTo>
                    <a:pt x="1250" y="385"/>
                  </a:lnTo>
                  <a:cubicBezTo>
                    <a:pt x="1292" y="385"/>
                    <a:pt x="1325" y="352"/>
                    <a:pt x="1325" y="310"/>
                  </a:cubicBezTo>
                  <a:lnTo>
                    <a:pt x="1325" y="75"/>
                  </a:lnTo>
                  <a:close/>
                  <a:moveTo>
                    <a:pt x="1175" y="234"/>
                  </a:moveTo>
                  <a:lnTo>
                    <a:pt x="150" y="234"/>
                  </a:lnTo>
                  <a:lnTo>
                    <a:pt x="150" y="150"/>
                  </a:lnTo>
                  <a:lnTo>
                    <a:pt x="1175" y="150"/>
                  </a:lnTo>
                  <a:lnTo>
                    <a:pt x="1175" y="2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20"/>
            <p:cNvSpPr>
              <a:spLocks noChangeArrowheads="1"/>
            </p:cNvSpPr>
            <p:nvPr/>
          </p:nvSpPr>
          <p:spPr bwMode="auto">
            <a:xfrm>
              <a:off x="3745" y="1892"/>
              <a:ext cx="577" cy="382"/>
            </a:xfrm>
            <a:custGeom>
              <a:avLst/>
              <a:gdLst>
                <a:gd name="T0" fmla="*/ 2512 w 2550"/>
                <a:gd name="T1" fmla="*/ 1094 h 1690"/>
                <a:gd name="T2" fmla="*/ 2547 w 2550"/>
                <a:gd name="T3" fmla="*/ 622 h 1690"/>
                <a:gd name="T4" fmla="*/ 2486 w 2550"/>
                <a:gd name="T5" fmla="*/ 542 h 1690"/>
                <a:gd name="T6" fmla="*/ 2155 w 2550"/>
                <a:gd name="T7" fmla="*/ 481 h 1690"/>
                <a:gd name="T8" fmla="*/ 2112 w 2550"/>
                <a:gd name="T9" fmla="*/ 68 h 1690"/>
                <a:gd name="T10" fmla="*/ 2037 w 2550"/>
                <a:gd name="T11" fmla="*/ 0 h 1690"/>
                <a:gd name="T12" fmla="*/ 1553 w 2550"/>
                <a:gd name="T13" fmla="*/ 0 h 1690"/>
                <a:gd name="T14" fmla="*/ 1478 w 2550"/>
                <a:gd name="T15" fmla="*/ 75 h 1690"/>
                <a:gd name="T16" fmla="*/ 1478 w 2550"/>
                <a:gd name="T17" fmla="*/ 1174 h 1690"/>
                <a:gd name="T18" fmla="*/ 625 w 2550"/>
                <a:gd name="T19" fmla="*/ 1174 h 1690"/>
                <a:gd name="T20" fmla="*/ 451 w 2550"/>
                <a:gd name="T21" fmla="*/ 1116 h 1690"/>
                <a:gd name="T22" fmla="*/ 277 w 2550"/>
                <a:gd name="T23" fmla="*/ 1174 h 1690"/>
                <a:gd name="T24" fmla="*/ 150 w 2550"/>
                <a:gd name="T25" fmla="*/ 1174 h 1690"/>
                <a:gd name="T26" fmla="*/ 150 w 2550"/>
                <a:gd name="T27" fmla="*/ 1040 h 1690"/>
                <a:gd name="T28" fmla="*/ 1250 w 2550"/>
                <a:gd name="T29" fmla="*/ 1040 h 1690"/>
                <a:gd name="T30" fmla="*/ 1325 w 2550"/>
                <a:gd name="T31" fmla="*/ 965 h 1690"/>
                <a:gd name="T32" fmla="*/ 1250 w 2550"/>
                <a:gd name="T33" fmla="*/ 890 h 1690"/>
                <a:gd name="T34" fmla="*/ 75 w 2550"/>
                <a:gd name="T35" fmla="*/ 890 h 1690"/>
                <a:gd name="T36" fmla="*/ 0 w 2550"/>
                <a:gd name="T37" fmla="*/ 965 h 1690"/>
                <a:gd name="T38" fmla="*/ 0 w 2550"/>
                <a:gd name="T39" fmla="*/ 1250 h 1690"/>
                <a:gd name="T40" fmla="*/ 75 w 2550"/>
                <a:gd name="T41" fmla="*/ 1325 h 1690"/>
                <a:gd name="T42" fmla="*/ 176 w 2550"/>
                <a:gd name="T43" fmla="*/ 1325 h 1690"/>
                <a:gd name="T44" fmla="*/ 164 w 2550"/>
                <a:gd name="T45" fmla="*/ 1402 h 1690"/>
                <a:gd name="T46" fmla="*/ 451 w 2550"/>
                <a:gd name="T47" fmla="*/ 1689 h 1690"/>
                <a:gd name="T48" fmla="*/ 738 w 2550"/>
                <a:gd name="T49" fmla="*/ 1402 h 1690"/>
                <a:gd name="T50" fmla="*/ 726 w 2550"/>
                <a:gd name="T51" fmla="*/ 1325 h 1690"/>
                <a:gd name="T52" fmla="*/ 1776 w 2550"/>
                <a:gd name="T53" fmla="*/ 1325 h 1690"/>
                <a:gd name="T54" fmla="*/ 1765 w 2550"/>
                <a:gd name="T55" fmla="*/ 1402 h 1690"/>
                <a:gd name="T56" fmla="*/ 2051 w 2550"/>
                <a:gd name="T57" fmla="*/ 1689 h 1690"/>
                <a:gd name="T58" fmla="*/ 2338 w 2550"/>
                <a:gd name="T59" fmla="*/ 1402 h 1690"/>
                <a:gd name="T60" fmla="*/ 2051 w 2550"/>
                <a:gd name="T61" fmla="*/ 1116 h 1690"/>
                <a:gd name="T62" fmla="*/ 1877 w 2550"/>
                <a:gd name="T63" fmla="*/ 1174 h 1690"/>
                <a:gd name="T64" fmla="*/ 1626 w 2550"/>
                <a:gd name="T65" fmla="*/ 1174 h 1690"/>
                <a:gd name="T66" fmla="*/ 1626 w 2550"/>
                <a:gd name="T67" fmla="*/ 150 h 1690"/>
                <a:gd name="T68" fmla="*/ 1967 w 2550"/>
                <a:gd name="T69" fmla="*/ 150 h 1690"/>
                <a:gd name="T70" fmla="*/ 2007 w 2550"/>
                <a:gd name="T71" fmla="*/ 552 h 1690"/>
                <a:gd name="T72" fmla="*/ 2068 w 2550"/>
                <a:gd name="T73" fmla="*/ 617 h 1690"/>
                <a:gd name="T74" fmla="*/ 2390 w 2550"/>
                <a:gd name="T75" fmla="*/ 676 h 1690"/>
                <a:gd name="T76" fmla="*/ 2359 w 2550"/>
                <a:gd name="T77" fmla="*/ 1083 h 1690"/>
                <a:gd name="T78" fmla="*/ 2429 w 2550"/>
                <a:gd name="T79" fmla="*/ 1163 h 1690"/>
                <a:gd name="T80" fmla="*/ 2434 w 2550"/>
                <a:gd name="T81" fmla="*/ 1163 h 1690"/>
                <a:gd name="T82" fmla="*/ 2512 w 2550"/>
                <a:gd name="T83" fmla="*/ 1094 h 1690"/>
                <a:gd name="T84" fmla="*/ 2190 w 2550"/>
                <a:gd name="T85" fmla="*/ 1402 h 1690"/>
                <a:gd name="T86" fmla="*/ 2054 w 2550"/>
                <a:gd name="T87" fmla="*/ 1539 h 1690"/>
                <a:gd name="T88" fmla="*/ 1917 w 2550"/>
                <a:gd name="T89" fmla="*/ 1402 h 1690"/>
                <a:gd name="T90" fmla="*/ 2054 w 2550"/>
                <a:gd name="T91" fmla="*/ 1266 h 1690"/>
                <a:gd name="T92" fmla="*/ 2190 w 2550"/>
                <a:gd name="T93" fmla="*/ 1402 h 1690"/>
                <a:gd name="T94" fmla="*/ 451 w 2550"/>
                <a:gd name="T95" fmla="*/ 1539 h 1690"/>
                <a:gd name="T96" fmla="*/ 315 w 2550"/>
                <a:gd name="T97" fmla="*/ 1402 h 1690"/>
                <a:gd name="T98" fmla="*/ 451 w 2550"/>
                <a:gd name="T99" fmla="*/ 1266 h 1690"/>
                <a:gd name="T100" fmla="*/ 587 w 2550"/>
                <a:gd name="T101" fmla="*/ 1402 h 1690"/>
                <a:gd name="T102" fmla="*/ 451 w 2550"/>
                <a:gd name="T103" fmla="*/ 1539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0" h="1690">
                  <a:moveTo>
                    <a:pt x="2512" y="1094"/>
                  </a:moveTo>
                  <a:lnTo>
                    <a:pt x="2547" y="622"/>
                  </a:lnTo>
                  <a:cubicBezTo>
                    <a:pt x="2549" y="585"/>
                    <a:pt x="2523" y="549"/>
                    <a:pt x="2486" y="542"/>
                  </a:cubicBezTo>
                  <a:lnTo>
                    <a:pt x="2155" y="481"/>
                  </a:lnTo>
                  <a:lnTo>
                    <a:pt x="2112" y="68"/>
                  </a:lnTo>
                  <a:cubicBezTo>
                    <a:pt x="2108" y="30"/>
                    <a:pt x="2077" y="0"/>
                    <a:pt x="2037" y="0"/>
                  </a:cubicBezTo>
                  <a:lnTo>
                    <a:pt x="1553" y="0"/>
                  </a:lnTo>
                  <a:cubicBezTo>
                    <a:pt x="1511" y="0"/>
                    <a:pt x="1478" y="32"/>
                    <a:pt x="1478" y="75"/>
                  </a:cubicBezTo>
                  <a:lnTo>
                    <a:pt x="1478" y="1174"/>
                  </a:lnTo>
                  <a:lnTo>
                    <a:pt x="625" y="1174"/>
                  </a:lnTo>
                  <a:cubicBezTo>
                    <a:pt x="576" y="1137"/>
                    <a:pt x="517" y="1116"/>
                    <a:pt x="451" y="1116"/>
                  </a:cubicBezTo>
                  <a:cubicBezTo>
                    <a:pt x="385" y="1116"/>
                    <a:pt x="324" y="1139"/>
                    <a:pt x="277" y="1174"/>
                  </a:cubicBezTo>
                  <a:lnTo>
                    <a:pt x="150" y="1174"/>
                  </a:lnTo>
                  <a:lnTo>
                    <a:pt x="150" y="1040"/>
                  </a:lnTo>
                  <a:lnTo>
                    <a:pt x="1250" y="1040"/>
                  </a:lnTo>
                  <a:cubicBezTo>
                    <a:pt x="1292" y="1040"/>
                    <a:pt x="1325" y="1007"/>
                    <a:pt x="1325" y="965"/>
                  </a:cubicBezTo>
                  <a:cubicBezTo>
                    <a:pt x="1325" y="922"/>
                    <a:pt x="1292" y="890"/>
                    <a:pt x="1250" y="890"/>
                  </a:cubicBezTo>
                  <a:lnTo>
                    <a:pt x="75" y="890"/>
                  </a:lnTo>
                  <a:cubicBezTo>
                    <a:pt x="33" y="890"/>
                    <a:pt x="0" y="923"/>
                    <a:pt x="0" y="965"/>
                  </a:cubicBezTo>
                  <a:lnTo>
                    <a:pt x="0" y="1250"/>
                  </a:lnTo>
                  <a:cubicBezTo>
                    <a:pt x="0" y="1292"/>
                    <a:pt x="33" y="1325"/>
                    <a:pt x="75" y="1325"/>
                  </a:cubicBezTo>
                  <a:lnTo>
                    <a:pt x="176" y="1325"/>
                  </a:lnTo>
                  <a:cubicBezTo>
                    <a:pt x="169" y="1348"/>
                    <a:pt x="164" y="1374"/>
                    <a:pt x="164" y="1402"/>
                  </a:cubicBezTo>
                  <a:cubicBezTo>
                    <a:pt x="164" y="1560"/>
                    <a:pt x="294" y="1689"/>
                    <a:pt x="451" y="1689"/>
                  </a:cubicBezTo>
                  <a:cubicBezTo>
                    <a:pt x="608" y="1689"/>
                    <a:pt x="738" y="1560"/>
                    <a:pt x="738" y="1402"/>
                  </a:cubicBezTo>
                  <a:cubicBezTo>
                    <a:pt x="738" y="1376"/>
                    <a:pt x="733" y="1351"/>
                    <a:pt x="726" y="1325"/>
                  </a:cubicBezTo>
                  <a:lnTo>
                    <a:pt x="1776" y="1325"/>
                  </a:lnTo>
                  <a:cubicBezTo>
                    <a:pt x="1769" y="1348"/>
                    <a:pt x="1765" y="1374"/>
                    <a:pt x="1765" y="1402"/>
                  </a:cubicBezTo>
                  <a:cubicBezTo>
                    <a:pt x="1765" y="1560"/>
                    <a:pt x="1894" y="1689"/>
                    <a:pt x="2051" y="1689"/>
                  </a:cubicBezTo>
                  <a:cubicBezTo>
                    <a:pt x="2209" y="1689"/>
                    <a:pt x="2338" y="1559"/>
                    <a:pt x="2338" y="1402"/>
                  </a:cubicBezTo>
                  <a:cubicBezTo>
                    <a:pt x="2338" y="1244"/>
                    <a:pt x="2209" y="1116"/>
                    <a:pt x="2051" y="1116"/>
                  </a:cubicBezTo>
                  <a:cubicBezTo>
                    <a:pt x="1985" y="1116"/>
                    <a:pt x="1924" y="1139"/>
                    <a:pt x="1877" y="1174"/>
                  </a:cubicBezTo>
                  <a:lnTo>
                    <a:pt x="1626" y="1174"/>
                  </a:lnTo>
                  <a:lnTo>
                    <a:pt x="1626" y="150"/>
                  </a:lnTo>
                  <a:lnTo>
                    <a:pt x="1967" y="150"/>
                  </a:lnTo>
                  <a:lnTo>
                    <a:pt x="2007" y="552"/>
                  </a:lnTo>
                  <a:cubicBezTo>
                    <a:pt x="2009" y="585"/>
                    <a:pt x="2035" y="613"/>
                    <a:pt x="2068" y="617"/>
                  </a:cubicBezTo>
                  <a:lnTo>
                    <a:pt x="2390" y="676"/>
                  </a:lnTo>
                  <a:lnTo>
                    <a:pt x="2359" y="1083"/>
                  </a:lnTo>
                  <a:cubicBezTo>
                    <a:pt x="2357" y="1125"/>
                    <a:pt x="2387" y="1160"/>
                    <a:pt x="2429" y="1163"/>
                  </a:cubicBezTo>
                  <a:cubicBezTo>
                    <a:pt x="2432" y="1163"/>
                    <a:pt x="2434" y="1163"/>
                    <a:pt x="2434" y="1163"/>
                  </a:cubicBezTo>
                  <a:cubicBezTo>
                    <a:pt x="2474" y="1163"/>
                    <a:pt x="2507" y="1134"/>
                    <a:pt x="2512" y="1094"/>
                  </a:cubicBezTo>
                  <a:close/>
                  <a:moveTo>
                    <a:pt x="2190" y="1402"/>
                  </a:moveTo>
                  <a:cubicBezTo>
                    <a:pt x="2190" y="1477"/>
                    <a:pt x="2130" y="1539"/>
                    <a:pt x="2054" y="1539"/>
                  </a:cubicBezTo>
                  <a:cubicBezTo>
                    <a:pt x="1979" y="1539"/>
                    <a:pt x="1917" y="1477"/>
                    <a:pt x="1917" y="1402"/>
                  </a:cubicBezTo>
                  <a:cubicBezTo>
                    <a:pt x="1917" y="1327"/>
                    <a:pt x="1979" y="1266"/>
                    <a:pt x="2054" y="1266"/>
                  </a:cubicBezTo>
                  <a:cubicBezTo>
                    <a:pt x="2130" y="1266"/>
                    <a:pt x="2190" y="1327"/>
                    <a:pt x="2190" y="1402"/>
                  </a:cubicBezTo>
                  <a:close/>
                  <a:moveTo>
                    <a:pt x="451" y="1539"/>
                  </a:moveTo>
                  <a:cubicBezTo>
                    <a:pt x="376" y="1539"/>
                    <a:pt x="315" y="1477"/>
                    <a:pt x="315" y="1402"/>
                  </a:cubicBezTo>
                  <a:cubicBezTo>
                    <a:pt x="315" y="1327"/>
                    <a:pt x="376" y="1266"/>
                    <a:pt x="451" y="1266"/>
                  </a:cubicBezTo>
                  <a:cubicBezTo>
                    <a:pt x="526" y="1266"/>
                    <a:pt x="587" y="1327"/>
                    <a:pt x="587" y="1402"/>
                  </a:cubicBezTo>
                  <a:cubicBezTo>
                    <a:pt x="587" y="1477"/>
                    <a:pt x="526" y="1539"/>
                    <a:pt x="451" y="15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" name="Rak 4">
            <a:extLst>
              <a:ext uri="{FF2B5EF4-FFF2-40B4-BE49-F238E27FC236}">
                <a16:creationId xmlns:a16="http://schemas.microsoft.com/office/drawing/2014/main" id="{0427A57E-5250-4003-BD8F-A5D6F12DF950}"/>
              </a:ext>
            </a:extLst>
          </p:cNvPr>
          <p:cNvCxnSpPr/>
          <p:nvPr/>
        </p:nvCxnSpPr>
        <p:spPr>
          <a:xfrm>
            <a:off x="894402" y="885662"/>
            <a:ext cx="7821298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9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5074" r="880" b="5155"/>
          <a:stretch/>
        </p:blipFill>
        <p:spPr>
          <a:xfrm>
            <a:off x="190500" y="166852"/>
            <a:ext cx="8763000" cy="5334000"/>
          </a:xfrm>
          <a:prstGeom prst="rect">
            <a:avLst/>
          </a:prstGeom>
          <a:ln w="190500">
            <a:noFill/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snabbväxande företag med fokus på att förädla trä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14500"/>
            <a:ext cx="4517483" cy="3556000"/>
          </a:xfrm>
        </p:spPr>
        <p:txBody>
          <a:bodyPr anchor="ctr"/>
          <a:lstStyle/>
          <a:p>
            <a:r>
              <a:rPr lang="sv-SE" dirty="0">
                <a:solidFill>
                  <a:srgbClr val="FFFFFF"/>
                </a:solidFill>
              </a:rPr>
              <a:t>Smidig samarbetspartner med korta beslutsvägar</a:t>
            </a:r>
          </a:p>
          <a:p>
            <a:r>
              <a:rPr lang="sv-SE" dirty="0">
                <a:solidFill>
                  <a:srgbClr val="FFFFFF"/>
                </a:solidFill>
              </a:rPr>
              <a:t>Finansiellt stabil och hög investeringsvilja</a:t>
            </a:r>
          </a:p>
          <a:p>
            <a:r>
              <a:rPr lang="sv-SE" dirty="0">
                <a:solidFill>
                  <a:srgbClr val="FFFFFF"/>
                </a:solidFill>
              </a:rPr>
              <a:t>Trygg råvaruförsörjning</a:t>
            </a:r>
          </a:p>
          <a:p>
            <a:r>
              <a:rPr lang="sv-SE" dirty="0">
                <a:solidFill>
                  <a:srgbClr val="FFFFFF"/>
                </a:solidFill>
              </a:rPr>
              <a:t>Stor produktionskapacitet</a:t>
            </a:r>
            <a:br>
              <a:rPr lang="sv-SE" dirty="0">
                <a:solidFill>
                  <a:srgbClr val="FFFFFF"/>
                </a:solidFill>
              </a:rPr>
            </a:b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Allt baserat i Estland!</a:t>
            </a:r>
            <a:br>
              <a:rPr lang="sv-SE" dirty="0">
                <a:solidFill>
                  <a:srgbClr val="FFFFFF"/>
                </a:solidFill>
              </a:rPr>
            </a:b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We wood – would You</a:t>
            </a:r>
            <a:r>
              <a:rPr lang="sv-SE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endParaRPr 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8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"/>
          <p:cNvSpPr>
            <a:spLocks noChangeAspect="1" noChangeArrowheads="1"/>
          </p:cNvSpPr>
          <p:nvPr/>
        </p:nvSpPr>
        <p:spPr bwMode="auto">
          <a:xfrm>
            <a:off x="1632452" y="2299112"/>
            <a:ext cx="5879096" cy="1116776"/>
          </a:xfrm>
          <a:custGeom>
            <a:avLst/>
            <a:gdLst>
              <a:gd name="T0" fmla="*/ 4453 w 25907"/>
              <a:gd name="T1" fmla="*/ 2071 h 4923"/>
              <a:gd name="T2" fmla="*/ 2661 w 25907"/>
              <a:gd name="T3" fmla="*/ 1861 h 4923"/>
              <a:gd name="T4" fmla="*/ 1484 w 25907"/>
              <a:gd name="T5" fmla="*/ 1482 h 4923"/>
              <a:gd name="T6" fmla="*/ 4939 w 25907"/>
              <a:gd name="T7" fmla="*/ 985 h 4923"/>
              <a:gd name="T8" fmla="*/ 4939 w 25907"/>
              <a:gd name="T9" fmla="*/ 3939 h 4923"/>
              <a:gd name="T10" fmla="*/ 0 w 25907"/>
              <a:gd name="T11" fmla="*/ 4263 h 4923"/>
              <a:gd name="T12" fmla="*/ 24925 w 25907"/>
              <a:gd name="T13" fmla="*/ 1524 h 4923"/>
              <a:gd name="T14" fmla="*/ 25641 w 25907"/>
              <a:gd name="T15" fmla="*/ 3137 h 4923"/>
              <a:gd name="T16" fmla="*/ 24124 w 25907"/>
              <a:gd name="T17" fmla="*/ 1523 h 4923"/>
              <a:gd name="T18" fmla="*/ 24356 w 25907"/>
              <a:gd name="T19" fmla="*/ 1738 h 4923"/>
              <a:gd name="T20" fmla="*/ 25468 w 25907"/>
              <a:gd name="T21" fmla="*/ 2982 h 4923"/>
              <a:gd name="T22" fmla="*/ 24925 w 25907"/>
              <a:gd name="T23" fmla="*/ 1738 h 4923"/>
              <a:gd name="T24" fmla="*/ 21664 w 25907"/>
              <a:gd name="T25" fmla="*/ 2462 h 4923"/>
              <a:gd name="T26" fmla="*/ 23325 w 25907"/>
              <a:gd name="T27" fmla="*/ 1762 h 4923"/>
              <a:gd name="T28" fmla="*/ 22631 w 25907"/>
              <a:gd name="T29" fmla="*/ 3438 h 4923"/>
              <a:gd name="T30" fmla="*/ 23358 w 25907"/>
              <a:gd name="T31" fmla="*/ 2462 h 4923"/>
              <a:gd name="T32" fmla="*/ 22110 w 25907"/>
              <a:gd name="T33" fmla="*/ 1915 h 4923"/>
              <a:gd name="T34" fmla="*/ 22631 w 25907"/>
              <a:gd name="T35" fmla="*/ 3221 h 4923"/>
              <a:gd name="T36" fmla="*/ 19353 w 25907"/>
              <a:gd name="T37" fmla="*/ 2462 h 4923"/>
              <a:gd name="T38" fmla="*/ 21015 w 25907"/>
              <a:gd name="T39" fmla="*/ 1762 h 4923"/>
              <a:gd name="T40" fmla="*/ 20320 w 25907"/>
              <a:gd name="T41" fmla="*/ 3438 h 4923"/>
              <a:gd name="T42" fmla="*/ 21048 w 25907"/>
              <a:gd name="T43" fmla="*/ 2462 h 4923"/>
              <a:gd name="T44" fmla="*/ 19799 w 25907"/>
              <a:gd name="T45" fmla="*/ 1915 h 4923"/>
              <a:gd name="T46" fmla="*/ 20320 w 25907"/>
              <a:gd name="T47" fmla="*/ 3221 h 4923"/>
              <a:gd name="T48" fmla="*/ 16818 w 25907"/>
              <a:gd name="T49" fmla="*/ 1524 h 4923"/>
              <a:gd name="T50" fmla="*/ 17966 w 25907"/>
              <a:gd name="T51" fmla="*/ 1524 h 4923"/>
              <a:gd name="T52" fmla="*/ 19126 w 25907"/>
              <a:gd name="T53" fmla="*/ 1524 h 4923"/>
              <a:gd name="T54" fmla="*/ 17858 w 25907"/>
              <a:gd name="T55" fmla="*/ 1888 h 4923"/>
              <a:gd name="T56" fmla="*/ 15979 w 25907"/>
              <a:gd name="T57" fmla="*/ 3391 h 4923"/>
              <a:gd name="T58" fmla="*/ 16215 w 25907"/>
              <a:gd name="T59" fmla="*/ 3391 h 4923"/>
              <a:gd name="T60" fmla="*/ 13597 w 25907"/>
              <a:gd name="T61" fmla="*/ 1524 h 4923"/>
              <a:gd name="T62" fmla="*/ 15258 w 25907"/>
              <a:gd name="T63" fmla="*/ 1989 h 4923"/>
              <a:gd name="T64" fmla="*/ 15315 w 25907"/>
              <a:gd name="T65" fmla="*/ 2541 h 4923"/>
              <a:gd name="T66" fmla="*/ 14761 w 25907"/>
              <a:gd name="T67" fmla="*/ 3389 h 4923"/>
              <a:gd name="T68" fmla="*/ 14807 w 25907"/>
              <a:gd name="T69" fmla="*/ 3175 h 4923"/>
              <a:gd name="T70" fmla="*/ 15057 w 25907"/>
              <a:gd name="T71" fmla="*/ 2570 h 4923"/>
              <a:gd name="T72" fmla="*/ 13829 w 25907"/>
              <a:gd name="T73" fmla="*/ 3175 h 4923"/>
              <a:gd name="T74" fmla="*/ 14948 w 25907"/>
              <a:gd name="T75" fmla="*/ 2193 h 4923"/>
              <a:gd name="T76" fmla="*/ 14725 w 25907"/>
              <a:gd name="T77" fmla="*/ 1738 h 4923"/>
              <a:gd name="T78" fmla="*/ 10995 w 25907"/>
              <a:gd name="T79" fmla="*/ 3391 h 4923"/>
              <a:gd name="T80" fmla="*/ 11965 w 25907"/>
              <a:gd name="T81" fmla="*/ 2667 h 4923"/>
              <a:gd name="T82" fmla="*/ 12936 w 25907"/>
              <a:gd name="T83" fmla="*/ 3391 h 4923"/>
              <a:gd name="T84" fmla="*/ 11965 w 25907"/>
              <a:gd name="T85" fmla="*/ 3038 h 4923"/>
              <a:gd name="T86" fmla="*/ 10995 w 25907"/>
              <a:gd name="T87" fmla="*/ 3391 h 4923"/>
              <a:gd name="T88" fmla="*/ 8544 w 25907"/>
              <a:gd name="T89" fmla="*/ 2462 h 4923"/>
              <a:gd name="T90" fmla="*/ 10205 w 25907"/>
              <a:gd name="T91" fmla="*/ 1762 h 4923"/>
              <a:gd name="T92" fmla="*/ 9511 w 25907"/>
              <a:gd name="T93" fmla="*/ 3438 h 4923"/>
              <a:gd name="T94" fmla="*/ 10238 w 25907"/>
              <a:gd name="T95" fmla="*/ 2462 h 4923"/>
              <a:gd name="T96" fmla="*/ 8990 w 25907"/>
              <a:gd name="T97" fmla="*/ 1915 h 4923"/>
              <a:gd name="T98" fmla="*/ 9511 w 25907"/>
              <a:gd name="T99" fmla="*/ 3221 h 4923"/>
              <a:gd name="T100" fmla="*/ 7809 w 25907"/>
              <a:gd name="T101" fmla="*/ 3309 h 4923"/>
              <a:gd name="T102" fmla="*/ 6335 w 25907"/>
              <a:gd name="T103" fmla="*/ 2464 h 4923"/>
              <a:gd name="T104" fmla="*/ 7772 w 25907"/>
              <a:gd name="T105" fmla="*/ 1599 h 4923"/>
              <a:gd name="T106" fmla="*/ 7672 w 25907"/>
              <a:gd name="T107" fmla="*/ 1800 h 4923"/>
              <a:gd name="T108" fmla="*/ 6573 w 25907"/>
              <a:gd name="T109" fmla="*/ 2465 h 4923"/>
              <a:gd name="T110" fmla="*/ 7692 w 25907"/>
              <a:gd name="T111" fmla="*/ 3117 h 4923"/>
              <a:gd name="T112" fmla="*/ 4453 w 25907"/>
              <a:gd name="T113" fmla="*/ 3438 h 4923"/>
              <a:gd name="T114" fmla="*/ 3008 w 25907"/>
              <a:gd name="T115" fmla="*/ 3210 h 4923"/>
              <a:gd name="T116" fmla="*/ 3844 w 25907"/>
              <a:gd name="T117" fmla="*/ 2314 h 4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07" h="4923">
                <a:moveTo>
                  <a:pt x="1484" y="1482"/>
                </a:moveTo>
                <a:lnTo>
                  <a:pt x="4453" y="1482"/>
                </a:lnTo>
                <a:lnTo>
                  <a:pt x="4453" y="2071"/>
                </a:lnTo>
                <a:lnTo>
                  <a:pt x="3619" y="1579"/>
                </a:lnTo>
                <a:lnTo>
                  <a:pt x="3619" y="2425"/>
                </a:lnTo>
                <a:lnTo>
                  <a:pt x="2661" y="1861"/>
                </a:lnTo>
                <a:lnTo>
                  <a:pt x="2661" y="2660"/>
                </a:lnTo>
                <a:lnTo>
                  <a:pt x="1484" y="1967"/>
                </a:lnTo>
                <a:lnTo>
                  <a:pt x="1484" y="1482"/>
                </a:lnTo>
                <a:close/>
                <a:moveTo>
                  <a:pt x="659" y="0"/>
                </a:moveTo>
                <a:lnTo>
                  <a:pt x="4939" y="0"/>
                </a:lnTo>
                <a:lnTo>
                  <a:pt x="4939" y="985"/>
                </a:lnTo>
                <a:lnTo>
                  <a:pt x="985" y="985"/>
                </a:lnTo>
                <a:lnTo>
                  <a:pt x="985" y="3939"/>
                </a:lnTo>
                <a:lnTo>
                  <a:pt x="4939" y="3939"/>
                </a:lnTo>
                <a:lnTo>
                  <a:pt x="4939" y="4922"/>
                </a:lnTo>
                <a:lnTo>
                  <a:pt x="659" y="4922"/>
                </a:lnTo>
                <a:cubicBezTo>
                  <a:pt x="298" y="4922"/>
                  <a:pt x="0" y="4626"/>
                  <a:pt x="0" y="4263"/>
                </a:cubicBezTo>
                <a:lnTo>
                  <a:pt x="0" y="658"/>
                </a:lnTo>
                <a:cubicBezTo>
                  <a:pt x="0" y="296"/>
                  <a:pt x="296" y="0"/>
                  <a:pt x="659" y="0"/>
                </a:cubicBezTo>
                <a:close/>
                <a:moveTo>
                  <a:pt x="24925" y="1524"/>
                </a:moveTo>
                <a:cubicBezTo>
                  <a:pt x="25219" y="1524"/>
                  <a:pt x="25457" y="1612"/>
                  <a:pt x="25636" y="1786"/>
                </a:cubicBezTo>
                <a:cubicBezTo>
                  <a:pt x="25815" y="1959"/>
                  <a:pt x="25906" y="2186"/>
                  <a:pt x="25906" y="2464"/>
                </a:cubicBezTo>
                <a:cubicBezTo>
                  <a:pt x="25906" y="2744"/>
                  <a:pt x="25819" y="2969"/>
                  <a:pt x="25641" y="3137"/>
                </a:cubicBezTo>
                <a:cubicBezTo>
                  <a:pt x="25464" y="3307"/>
                  <a:pt x="25226" y="3391"/>
                  <a:pt x="24925" y="3391"/>
                </a:cubicBezTo>
                <a:lnTo>
                  <a:pt x="24124" y="3391"/>
                </a:lnTo>
                <a:lnTo>
                  <a:pt x="24124" y="1523"/>
                </a:lnTo>
                <a:lnTo>
                  <a:pt x="24925" y="1524"/>
                </a:lnTo>
                <a:close/>
                <a:moveTo>
                  <a:pt x="24925" y="1738"/>
                </a:moveTo>
                <a:lnTo>
                  <a:pt x="24356" y="1738"/>
                </a:lnTo>
                <a:lnTo>
                  <a:pt x="24356" y="3175"/>
                </a:lnTo>
                <a:lnTo>
                  <a:pt x="24925" y="3175"/>
                </a:lnTo>
                <a:cubicBezTo>
                  <a:pt x="25155" y="3175"/>
                  <a:pt x="25337" y="3112"/>
                  <a:pt x="25468" y="2982"/>
                </a:cubicBezTo>
                <a:cubicBezTo>
                  <a:pt x="25600" y="2853"/>
                  <a:pt x="25665" y="2678"/>
                  <a:pt x="25665" y="2458"/>
                </a:cubicBezTo>
                <a:cubicBezTo>
                  <a:pt x="25665" y="2241"/>
                  <a:pt x="25597" y="2067"/>
                  <a:pt x="25464" y="1936"/>
                </a:cubicBezTo>
                <a:cubicBezTo>
                  <a:pt x="25331" y="1804"/>
                  <a:pt x="25151" y="1738"/>
                  <a:pt x="24925" y="1738"/>
                </a:cubicBezTo>
                <a:close/>
                <a:moveTo>
                  <a:pt x="22631" y="3438"/>
                </a:moveTo>
                <a:cubicBezTo>
                  <a:pt x="22351" y="3438"/>
                  <a:pt x="22121" y="3348"/>
                  <a:pt x="21938" y="3163"/>
                </a:cubicBezTo>
                <a:cubicBezTo>
                  <a:pt x="21755" y="2979"/>
                  <a:pt x="21664" y="2744"/>
                  <a:pt x="21664" y="2462"/>
                </a:cubicBezTo>
                <a:cubicBezTo>
                  <a:pt x="21664" y="2179"/>
                  <a:pt x="21755" y="1943"/>
                  <a:pt x="21938" y="1760"/>
                </a:cubicBezTo>
                <a:cubicBezTo>
                  <a:pt x="22121" y="1576"/>
                  <a:pt x="22351" y="1484"/>
                  <a:pt x="22631" y="1484"/>
                </a:cubicBezTo>
                <a:cubicBezTo>
                  <a:pt x="22910" y="1484"/>
                  <a:pt x="23143" y="1577"/>
                  <a:pt x="23325" y="1762"/>
                </a:cubicBezTo>
                <a:cubicBezTo>
                  <a:pt x="23510" y="1946"/>
                  <a:pt x="23601" y="2180"/>
                  <a:pt x="23601" y="2464"/>
                </a:cubicBezTo>
                <a:cubicBezTo>
                  <a:pt x="23601" y="2747"/>
                  <a:pt x="23510" y="2980"/>
                  <a:pt x="23327" y="3164"/>
                </a:cubicBezTo>
                <a:cubicBezTo>
                  <a:pt x="23144" y="3347"/>
                  <a:pt x="22912" y="3438"/>
                  <a:pt x="22631" y="3438"/>
                </a:cubicBezTo>
                <a:close/>
                <a:moveTo>
                  <a:pt x="22631" y="3221"/>
                </a:moveTo>
                <a:cubicBezTo>
                  <a:pt x="22841" y="3221"/>
                  <a:pt x="23015" y="3150"/>
                  <a:pt x="23152" y="3005"/>
                </a:cubicBezTo>
                <a:cubicBezTo>
                  <a:pt x="23289" y="2863"/>
                  <a:pt x="23358" y="2680"/>
                  <a:pt x="23358" y="2462"/>
                </a:cubicBezTo>
                <a:cubicBezTo>
                  <a:pt x="23358" y="2241"/>
                  <a:pt x="23291" y="2060"/>
                  <a:pt x="23152" y="1915"/>
                </a:cubicBezTo>
                <a:cubicBezTo>
                  <a:pt x="23015" y="1773"/>
                  <a:pt x="22842" y="1700"/>
                  <a:pt x="22631" y="1700"/>
                </a:cubicBezTo>
                <a:cubicBezTo>
                  <a:pt x="22421" y="1700"/>
                  <a:pt x="22247" y="1770"/>
                  <a:pt x="22110" y="1915"/>
                </a:cubicBezTo>
                <a:cubicBezTo>
                  <a:pt x="21973" y="2059"/>
                  <a:pt x="21903" y="2241"/>
                  <a:pt x="21903" y="2460"/>
                </a:cubicBezTo>
                <a:cubicBezTo>
                  <a:pt x="21903" y="2678"/>
                  <a:pt x="21973" y="2861"/>
                  <a:pt x="22110" y="3004"/>
                </a:cubicBezTo>
                <a:cubicBezTo>
                  <a:pt x="22247" y="3150"/>
                  <a:pt x="22420" y="3221"/>
                  <a:pt x="22631" y="3221"/>
                </a:cubicBezTo>
                <a:close/>
                <a:moveTo>
                  <a:pt x="20320" y="3438"/>
                </a:moveTo>
                <a:cubicBezTo>
                  <a:pt x="20040" y="3438"/>
                  <a:pt x="19810" y="3348"/>
                  <a:pt x="19627" y="3163"/>
                </a:cubicBezTo>
                <a:cubicBezTo>
                  <a:pt x="19445" y="2979"/>
                  <a:pt x="19353" y="2744"/>
                  <a:pt x="19353" y="2462"/>
                </a:cubicBezTo>
                <a:cubicBezTo>
                  <a:pt x="19353" y="2179"/>
                  <a:pt x="19445" y="1943"/>
                  <a:pt x="19627" y="1760"/>
                </a:cubicBezTo>
                <a:cubicBezTo>
                  <a:pt x="19810" y="1576"/>
                  <a:pt x="20040" y="1484"/>
                  <a:pt x="20320" y="1484"/>
                </a:cubicBezTo>
                <a:cubicBezTo>
                  <a:pt x="20600" y="1484"/>
                  <a:pt x="20832" y="1577"/>
                  <a:pt x="21015" y="1762"/>
                </a:cubicBezTo>
                <a:cubicBezTo>
                  <a:pt x="21199" y="1946"/>
                  <a:pt x="21291" y="2180"/>
                  <a:pt x="21291" y="2464"/>
                </a:cubicBezTo>
                <a:cubicBezTo>
                  <a:pt x="21291" y="2747"/>
                  <a:pt x="21199" y="2980"/>
                  <a:pt x="21017" y="3164"/>
                </a:cubicBezTo>
                <a:cubicBezTo>
                  <a:pt x="20832" y="3347"/>
                  <a:pt x="20600" y="3438"/>
                  <a:pt x="20320" y="3438"/>
                </a:cubicBezTo>
                <a:close/>
                <a:moveTo>
                  <a:pt x="20320" y="3221"/>
                </a:moveTo>
                <a:cubicBezTo>
                  <a:pt x="20530" y="3221"/>
                  <a:pt x="20704" y="3150"/>
                  <a:pt x="20841" y="3005"/>
                </a:cubicBezTo>
                <a:cubicBezTo>
                  <a:pt x="20978" y="2863"/>
                  <a:pt x="21048" y="2680"/>
                  <a:pt x="21048" y="2462"/>
                </a:cubicBezTo>
                <a:cubicBezTo>
                  <a:pt x="21048" y="2241"/>
                  <a:pt x="20980" y="2060"/>
                  <a:pt x="20841" y="1915"/>
                </a:cubicBezTo>
                <a:cubicBezTo>
                  <a:pt x="20704" y="1773"/>
                  <a:pt x="20530" y="1700"/>
                  <a:pt x="20320" y="1700"/>
                </a:cubicBezTo>
                <a:cubicBezTo>
                  <a:pt x="20110" y="1700"/>
                  <a:pt x="19936" y="1770"/>
                  <a:pt x="19799" y="1915"/>
                </a:cubicBezTo>
                <a:cubicBezTo>
                  <a:pt x="19662" y="2059"/>
                  <a:pt x="19593" y="2241"/>
                  <a:pt x="19593" y="2460"/>
                </a:cubicBezTo>
                <a:cubicBezTo>
                  <a:pt x="19593" y="2678"/>
                  <a:pt x="19662" y="2861"/>
                  <a:pt x="19799" y="3004"/>
                </a:cubicBezTo>
                <a:cubicBezTo>
                  <a:pt x="19936" y="3150"/>
                  <a:pt x="20110" y="3221"/>
                  <a:pt x="20320" y="3221"/>
                </a:cubicBezTo>
                <a:close/>
                <a:moveTo>
                  <a:pt x="17198" y="3391"/>
                </a:moveTo>
                <a:lnTo>
                  <a:pt x="16589" y="1524"/>
                </a:lnTo>
                <a:lnTo>
                  <a:pt x="16818" y="1524"/>
                </a:lnTo>
                <a:lnTo>
                  <a:pt x="17282" y="2965"/>
                </a:lnTo>
                <a:lnTo>
                  <a:pt x="17757" y="1524"/>
                </a:lnTo>
                <a:lnTo>
                  <a:pt x="17966" y="1524"/>
                </a:lnTo>
                <a:lnTo>
                  <a:pt x="18439" y="2962"/>
                </a:lnTo>
                <a:lnTo>
                  <a:pt x="18905" y="1524"/>
                </a:lnTo>
                <a:lnTo>
                  <a:pt x="19126" y="1524"/>
                </a:lnTo>
                <a:lnTo>
                  <a:pt x="18520" y="3391"/>
                </a:lnTo>
                <a:lnTo>
                  <a:pt x="18350" y="3391"/>
                </a:lnTo>
                <a:lnTo>
                  <a:pt x="17858" y="1888"/>
                </a:lnTo>
                <a:lnTo>
                  <a:pt x="17370" y="3391"/>
                </a:lnTo>
                <a:lnTo>
                  <a:pt x="17198" y="3391"/>
                </a:lnTo>
                <a:close/>
                <a:moveTo>
                  <a:pt x="15979" y="3391"/>
                </a:moveTo>
                <a:lnTo>
                  <a:pt x="15979" y="1513"/>
                </a:lnTo>
                <a:lnTo>
                  <a:pt x="16215" y="1513"/>
                </a:lnTo>
                <a:lnTo>
                  <a:pt x="16215" y="3391"/>
                </a:lnTo>
                <a:lnTo>
                  <a:pt x="15979" y="3391"/>
                </a:lnTo>
                <a:close/>
                <a:moveTo>
                  <a:pt x="13597" y="3391"/>
                </a:moveTo>
                <a:lnTo>
                  <a:pt x="13597" y="1524"/>
                </a:lnTo>
                <a:lnTo>
                  <a:pt x="14701" y="1524"/>
                </a:lnTo>
                <a:cubicBezTo>
                  <a:pt x="14884" y="1524"/>
                  <a:pt x="15025" y="1563"/>
                  <a:pt x="15118" y="1641"/>
                </a:cubicBezTo>
                <a:cubicBezTo>
                  <a:pt x="15211" y="1720"/>
                  <a:pt x="15258" y="1835"/>
                  <a:pt x="15258" y="1989"/>
                </a:cubicBezTo>
                <a:cubicBezTo>
                  <a:pt x="15258" y="2063"/>
                  <a:pt x="15244" y="2129"/>
                  <a:pt x="15215" y="2188"/>
                </a:cubicBezTo>
                <a:cubicBezTo>
                  <a:pt x="15185" y="2246"/>
                  <a:pt x="15143" y="2294"/>
                  <a:pt x="15090" y="2330"/>
                </a:cubicBezTo>
                <a:cubicBezTo>
                  <a:pt x="15189" y="2389"/>
                  <a:pt x="15264" y="2458"/>
                  <a:pt x="15315" y="2541"/>
                </a:cubicBezTo>
                <a:cubicBezTo>
                  <a:pt x="15366" y="2623"/>
                  <a:pt x="15392" y="2720"/>
                  <a:pt x="15392" y="2828"/>
                </a:cubicBezTo>
                <a:cubicBezTo>
                  <a:pt x="15392" y="3000"/>
                  <a:pt x="15335" y="3137"/>
                  <a:pt x="15222" y="3237"/>
                </a:cubicBezTo>
                <a:cubicBezTo>
                  <a:pt x="15109" y="3338"/>
                  <a:pt x="14955" y="3389"/>
                  <a:pt x="14761" y="3389"/>
                </a:cubicBezTo>
                <a:lnTo>
                  <a:pt x="13597" y="3391"/>
                </a:lnTo>
                <a:close/>
                <a:moveTo>
                  <a:pt x="13829" y="3175"/>
                </a:moveTo>
                <a:lnTo>
                  <a:pt x="14807" y="3175"/>
                </a:lnTo>
                <a:cubicBezTo>
                  <a:pt x="14913" y="3175"/>
                  <a:pt x="14997" y="3144"/>
                  <a:pt x="15057" y="3082"/>
                </a:cubicBezTo>
                <a:cubicBezTo>
                  <a:pt x="15118" y="3020"/>
                  <a:pt x="15149" y="2934"/>
                  <a:pt x="15149" y="2826"/>
                </a:cubicBezTo>
                <a:cubicBezTo>
                  <a:pt x="15149" y="2718"/>
                  <a:pt x="15118" y="2634"/>
                  <a:pt x="15057" y="2570"/>
                </a:cubicBezTo>
                <a:cubicBezTo>
                  <a:pt x="14997" y="2506"/>
                  <a:pt x="14913" y="2476"/>
                  <a:pt x="14807" y="2476"/>
                </a:cubicBezTo>
                <a:lnTo>
                  <a:pt x="13829" y="2476"/>
                </a:lnTo>
                <a:lnTo>
                  <a:pt x="13829" y="3175"/>
                </a:lnTo>
                <a:close/>
                <a:moveTo>
                  <a:pt x="13829" y="2261"/>
                </a:moveTo>
                <a:lnTo>
                  <a:pt x="14723" y="2261"/>
                </a:lnTo>
                <a:cubicBezTo>
                  <a:pt x="14822" y="2261"/>
                  <a:pt x="14897" y="2239"/>
                  <a:pt x="14948" y="2193"/>
                </a:cubicBezTo>
                <a:cubicBezTo>
                  <a:pt x="14999" y="2149"/>
                  <a:pt x="15026" y="2085"/>
                  <a:pt x="15026" y="2001"/>
                </a:cubicBezTo>
                <a:cubicBezTo>
                  <a:pt x="15026" y="1914"/>
                  <a:pt x="15001" y="1848"/>
                  <a:pt x="14951" y="1804"/>
                </a:cubicBezTo>
                <a:cubicBezTo>
                  <a:pt x="14902" y="1760"/>
                  <a:pt x="14825" y="1738"/>
                  <a:pt x="14725" y="1738"/>
                </a:cubicBezTo>
                <a:lnTo>
                  <a:pt x="13831" y="1738"/>
                </a:lnTo>
                <a:lnTo>
                  <a:pt x="13829" y="2261"/>
                </a:lnTo>
                <a:close/>
                <a:moveTo>
                  <a:pt x="10995" y="3391"/>
                </a:moveTo>
                <a:lnTo>
                  <a:pt x="10995" y="1524"/>
                </a:lnTo>
                <a:lnTo>
                  <a:pt x="11211" y="1524"/>
                </a:lnTo>
                <a:lnTo>
                  <a:pt x="11965" y="2667"/>
                </a:lnTo>
                <a:lnTo>
                  <a:pt x="12724" y="1524"/>
                </a:lnTo>
                <a:lnTo>
                  <a:pt x="12936" y="1524"/>
                </a:lnTo>
                <a:lnTo>
                  <a:pt x="12936" y="3391"/>
                </a:lnTo>
                <a:lnTo>
                  <a:pt x="12706" y="3391"/>
                </a:lnTo>
                <a:lnTo>
                  <a:pt x="12706" y="1934"/>
                </a:lnTo>
                <a:lnTo>
                  <a:pt x="11965" y="3038"/>
                </a:lnTo>
                <a:lnTo>
                  <a:pt x="11225" y="1934"/>
                </a:lnTo>
                <a:lnTo>
                  <a:pt x="11225" y="3391"/>
                </a:lnTo>
                <a:lnTo>
                  <a:pt x="10995" y="3391"/>
                </a:lnTo>
                <a:close/>
                <a:moveTo>
                  <a:pt x="9511" y="3438"/>
                </a:moveTo>
                <a:cubicBezTo>
                  <a:pt x="9231" y="3438"/>
                  <a:pt x="9001" y="3348"/>
                  <a:pt x="8818" y="3163"/>
                </a:cubicBezTo>
                <a:cubicBezTo>
                  <a:pt x="8635" y="2979"/>
                  <a:pt x="8544" y="2744"/>
                  <a:pt x="8544" y="2462"/>
                </a:cubicBezTo>
                <a:cubicBezTo>
                  <a:pt x="8544" y="2179"/>
                  <a:pt x="8635" y="1943"/>
                  <a:pt x="8818" y="1760"/>
                </a:cubicBezTo>
                <a:cubicBezTo>
                  <a:pt x="9001" y="1576"/>
                  <a:pt x="9231" y="1484"/>
                  <a:pt x="9511" y="1484"/>
                </a:cubicBezTo>
                <a:cubicBezTo>
                  <a:pt x="9790" y="1484"/>
                  <a:pt x="10022" y="1577"/>
                  <a:pt x="10205" y="1762"/>
                </a:cubicBezTo>
                <a:cubicBezTo>
                  <a:pt x="10390" y="1946"/>
                  <a:pt x="10481" y="2180"/>
                  <a:pt x="10481" y="2464"/>
                </a:cubicBezTo>
                <a:cubicBezTo>
                  <a:pt x="10481" y="2747"/>
                  <a:pt x="10390" y="2980"/>
                  <a:pt x="10207" y="3164"/>
                </a:cubicBezTo>
                <a:cubicBezTo>
                  <a:pt x="10024" y="3347"/>
                  <a:pt x="9792" y="3438"/>
                  <a:pt x="9511" y="3438"/>
                </a:cubicBezTo>
                <a:close/>
                <a:moveTo>
                  <a:pt x="9511" y="3221"/>
                </a:moveTo>
                <a:cubicBezTo>
                  <a:pt x="9721" y="3221"/>
                  <a:pt x="9894" y="3150"/>
                  <a:pt x="10031" y="3005"/>
                </a:cubicBezTo>
                <a:cubicBezTo>
                  <a:pt x="10169" y="2863"/>
                  <a:pt x="10238" y="2680"/>
                  <a:pt x="10238" y="2462"/>
                </a:cubicBezTo>
                <a:cubicBezTo>
                  <a:pt x="10238" y="2241"/>
                  <a:pt x="10170" y="2060"/>
                  <a:pt x="10031" y="1915"/>
                </a:cubicBezTo>
                <a:cubicBezTo>
                  <a:pt x="9894" y="1773"/>
                  <a:pt x="9721" y="1700"/>
                  <a:pt x="9511" y="1700"/>
                </a:cubicBezTo>
                <a:cubicBezTo>
                  <a:pt x="9300" y="1700"/>
                  <a:pt x="9127" y="1770"/>
                  <a:pt x="8990" y="1915"/>
                </a:cubicBezTo>
                <a:cubicBezTo>
                  <a:pt x="8852" y="2059"/>
                  <a:pt x="8783" y="2241"/>
                  <a:pt x="8783" y="2460"/>
                </a:cubicBezTo>
                <a:cubicBezTo>
                  <a:pt x="8783" y="2678"/>
                  <a:pt x="8852" y="2861"/>
                  <a:pt x="8990" y="3004"/>
                </a:cubicBezTo>
                <a:cubicBezTo>
                  <a:pt x="9127" y="3150"/>
                  <a:pt x="9300" y="3221"/>
                  <a:pt x="9511" y="3221"/>
                </a:cubicBezTo>
                <a:close/>
                <a:moveTo>
                  <a:pt x="7975" y="2795"/>
                </a:moveTo>
                <a:lnTo>
                  <a:pt x="8161" y="2934"/>
                </a:lnTo>
                <a:cubicBezTo>
                  <a:pt x="8076" y="3097"/>
                  <a:pt x="7959" y="3221"/>
                  <a:pt x="7809" y="3309"/>
                </a:cubicBezTo>
                <a:cubicBezTo>
                  <a:pt x="7661" y="3396"/>
                  <a:pt x="7491" y="3440"/>
                  <a:pt x="7302" y="3440"/>
                </a:cubicBezTo>
                <a:cubicBezTo>
                  <a:pt x="7023" y="3440"/>
                  <a:pt x="6791" y="3349"/>
                  <a:pt x="6610" y="3164"/>
                </a:cubicBezTo>
                <a:cubicBezTo>
                  <a:pt x="6427" y="2980"/>
                  <a:pt x="6335" y="2747"/>
                  <a:pt x="6335" y="2464"/>
                </a:cubicBezTo>
                <a:cubicBezTo>
                  <a:pt x="6335" y="2180"/>
                  <a:pt x="6427" y="1945"/>
                  <a:pt x="6610" y="1762"/>
                </a:cubicBezTo>
                <a:cubicBezTo>
                  <a:pt x="6792" y="1577"/>
                  <a:pt x="7023" y="1486"/>
                  <a:pt x="7301" y="1486"/>
                </a:cubicBezTo>
                <a:cubicBezTo>
                  <a:pt x="7474" y="1486"/>
                  <a:pt x="7631" y="1524"/>
                  <a:pt x="7772" y="1599"/>
                </a:cubicBezTo>
                <a:cubicBezTo>
                  <a:pt x="7915" y="1674"/>
                  <a:pt x="8030" y="1782"/>
                  <a:pt x="8119" y="1923"/>
                </a:cubicBezTo>
                <a:lnTo>
                  <a:pt x="7926" y="2062"/>
                </a:lnTo>
                <a:cubicBezTo>
                  <a:pt x="7867" y="1950"/>
                  <a:pt x="7783" y="1862"/>
                  <a:pt x="7672" y="1800"/>
                </a:cubicBezTo>
                <a:cubicBezTo>
                  <a:pt x="7562" y="1736"/>
                  <a:pt x="7438" y="1705"/>
                  <a:pt x="7301" y="1705"/>
                </a:cubicBezTo>
                <a:cubicBezTo>
                  <a:pt x="7090" y="1705"/>
                  <a:pt x="6917" y="1777"/>
                  <a:pt x="6780" y="1921"/>
                </a:cubicBezTo>
                <a:cubicBezTo>
                  <a:pt x="6642" y="2065"/>
                  <a:pt x="6573" y="2245"/>
                  <a:pt x="6573" y="2465"/>
                </a:cubicBezTo>
                <a:cubicBezTo>
                  <a:pt x="6573" y="2684"/>
                  <a:pt x="6642" y="2866"/>
                  <a:pt x="6780" y="3009"/>
                </a:cubicBezTo>
                <a:cubicBezTo>
                  <a:pt x="6917" y="3152"/>
                  <a:pt x="7090" y="3225"/>
                  <a:pt x="7301" y="3225"/>
                </a:cubicBezTo>
                <a:cubicBezTo>
                  <a:pt x="7447" y="3225"/>
                  <a:pt x="7577" y="3188"/>
                  <a:pt x="7692" y="3117"/>
                </a:cubicBezTo>
                <a:cubicBezTo>
                  <a:pt x="7807" y="3040"/>
                  <a:pt x="7900" y="2934"/>
                  <a:pt x="7975" y="2795"/>
                </a:cubicBezTo>
                <a:close/>
                <a:moveTo>
                  <a:pt x="4453" y="2673"/>
                </a:moveTo>
                <a:lnTo>
                  <a:pt x="4453" y="3438"/>
                </a:lnTo>
                <a:lnTo>
                  <a:pt x="1484" y="3438"/>
                </a:lnTo>
                <a:lnTo>
                  <a:pt x="1484" y="2312"/>
                </a:lnTo>
                <a:lnTo>
                  <a:pt x="3008" y="3210"/>
                </a:lnTo>
                <a:lnTo>
                  <a:pt x="3008" y="2489"/>
                </a:lnTo>
                <a:lnTo>
                  <a:pt x="3844" y="2980"/>
                </a:lnTo>
                <a:lnTo>
                  <a:pt x="3844" y="2314"/>
                </a:lnTo>
                <a:lnTo>
                  <a:pt x="4453" y="26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endParaRPr lang="sv-SE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1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820" y="375695"/>
            <a:ext cx="8128000" cy="952500"/>
          </a:xfrm>
        </p:spPr>
        <p:txBody>
          <a:bodyPr/>
          <a:lstStyle/>
          <a:p>
            <a:r>
              <a:rPr lang="sv-SE" dirty="0"/>
              <a:t>Från planta till färdiga interiörprodukter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820" y="1616821"/>
            <a:ext cx="4640775" cy="3556000"/>
          </a:xfrm>
        </p:spPr>
        <p:txBody>
          <a:bodyPr anchor="ctr"/>
          <a:lstStyle/>
          <a:p>
            <a:r>
              <a:rPr lang="sv-SE" dirty="0"/>
              <a:t>Omsättning ca 1,5 miljarder kr</a:t>
            </a:r>
          </a:p>
          <a:p>
            <a:r>
              <a:rPr lang="sv-SE" dirty="0"/>
              <a:t>Ägt av 6 privatpersoner med bakgrund från Stora Enso</a:t>
            </a:r>
          </a:p>
          <a:p>
            <a:r>
              <a:rPr lang="sv-SE" dirty="0"/>
              <a:t>8 produktionsanläggningar i Estland </a:t>
            </a:r>
          </a:p>
          <a:p>
            <a:r>
              <a:rPr lang="sv-SE" dirty="0"/>
              <a:t>Skandinavien är den viktigaste huvudmarknaden </a:t>
            </a:r>
          </a:p>
          <a:p>
            <a:r>
              <a:rPr lang="sv-SE" dirty="0"/>
              <a:t>Vertikalt integrerade från skog till distribution av färdiga produkter</a:t>
            </a:r>
          </a:p>
        </p:txBody>
      </p:sp>
      <p:sp>
        <p:nvSpPr>
          <p:cNvPr id="17" name="Ellips 16"/>
          <p:cNvSpPr/>
          <p:nvPr/>
        </p:nvSpPr>
        <p:spPr>
          <a:xfrm>
            <a:off x="5554071" y="2393257"/>
            <a:ext cx="2687104" cy="2595432"/>
          </a:xfrm>
          <a:prstGeom prst="ellipse">
            <a:avLst/>
          </a:prstGeom>
          <a:solidFill>
            <a:schemeClr val="bg1"/>
          </a:solidFill>
          <a:ln w="76200" cap="rnd" cmpd="sng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9000">
                  <a:schemeClr val="accent3">
                    <a:lumMod val="97000"/>
                    <a:lumOff val="3000"/>
                  </a:schemeClr>
                </a:gs>
                <a:gs pos="78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prstDash val="solid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1,5</a:t>
            </a:r>
          </a:p>
        </p:txBody>
      </p:sp>
      <p:cxnSp>
        <p:nvCxnSpPr>
          <p:cNvPr id="19" name="Rak 18"/>
          <p:cNvCxnSpPr/>
          <p:nvPr/>
        </p:nvCxnSpPr>
        <p:spPr>
          <a:xfrm>
            <a:off x="676726" y="1616821"/>
            <a:ext cx="777818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13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874306"/>
            <a:ext cx="3671668" cy="4704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08" y="259485"/>
            <a:ext cx="7177590" cy="1212683"/>
          </a:xfrm>
        </p:spPr>
        <p:txBody>
          <a:bodyPr/>
          <a:lstStyle/>
          <a:p>
            <a:r>
              <a:rPr lang="sv-SE" dirty="0"/>
              <a:t> Vertikalt integrerad grupp av träföretag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93896" y="1860429"/>
            <a:ext cx="4909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v-SE" dirty="0"/>
              <a:t>Allt använt trä är av estniskt ursprung och FSC Mix Credit eller FSC Controlled wood </a:t>
            </a:r>
            <a:br>
              <a:rPr lang="sv-SE" dirty="0"/>
            </a:br>
            <a:endParaRPr lang="sv-SE" dirty="0"/>
          </a:p>
          <a:p>
            <a:pPr marL="285750" indent="-285750">
              <a:buFont typeface="Arial" charset="0"/>
              <a:buChar char="•"/>
            </a:pPr>
            <a:r>
              <a:rPr lang="sv-SE" dirty="0"/>
              <a:t>Stort nätverk av certifierade underleverantörer </a:t>
            </a:r>
            <a:br>
              <a:rPr lang="sv-SE" dirty="0"/>
            </a:br>
            <a:endParaRPr lang="sv-SE" dirty="0"/>
          </a:p>
          <a:p>
            <a:pPr marL="285750" indent="-285750">
              <a:buFont typeface="Arial" charset="0"/>
              <a:buChar char="•"/>
            </a:pPr>
            <a:r>
              <a:rPr lang="sv-SE" dirty="0"/>
              <a:t>I organisationen finns lång branscherfarenhet</a:t>
            </a:r>
          </a:p>
          <a:p>
            <a:pPr marL="285750" indent="-285750">
              <a:buFont typeface="Arial" charset="0"/>
              <a:buChar char="•"/>
            </a:pPr>
            <a:endParaRPr lang="sv-SE" dirty="0"/>
          </a:p>
          <a:p>
            <a:endParaRPr lang="sv-SE" b="1" dirty="0"/>
          </a:p>
          <a:p>
            <a:endParaRPr lang="sv-SE" dirty="0"/>
          </a:p>
        </p:txBody>
      </p:sp>
      <p:cxnSp>
        <p:nvCxnSpPr>
          <p:cNvPr id="18" name="Rak 17"/>
          <p:cNvCxnSpPr/>
          <p:nvPr/>
        </p:nvCxnSpPr>
        <p:spPr>
          <a:xfrm>
            <a:off x="289367" y="1600488"/>
            <a:ext cx="634292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87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2" descr="sakala1v.jpg"/>
          <p:cNvPicPr>
            <a:picLocks noChangeAspect="1"/>
          </p:cNvPicPr>
          <p:nvPr/>
        </p:nvPicPr>
        <p:blipFill rotWithShape="1">
          <a:blip r:embed="rId2"/>
          <a:srcRect b="10243"/>
          <a:stretch/>
        </p:blipFill>
        <p:spPr>
          <a:xfrm>
            <a:off x="6516413" y="3147510"/>
            <a:ext cx="2339791" cy="1224794"/>
          </a:xfrm>
          <a:prstGeom prst="rect">
            <a:avLst/>
          </a:prstGeom>
        </p:spPr>
      </p:pic>
      <p:pic>
        <p:nvPicPr>
          <p:cNvPr id="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29" y="2972139"/>
            <a:ext cx="2168124" cy="1405526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1" y="3132264"/>
            <a:ext cx="1861490" cy="1293416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291482" y="2059512"/>
            <a:ext cx="8564723" cy="108284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Rectangle 16"/>
          <p:cNvSpPr/>
          <p:nvPr/>
        </p:nvSpPr>
        <p:spPr>
          <a:xfrm rot="16200000">
            <a:off x="3899450" y="-2632977"/>
            <a:ext cx="1345099" cy="8568412"/>
          </a:xfrm>
          <a:prstGeom prst="rect">
            <a:avLst/>
          </a:prstGeom>
          <a:solidFill>
            <a:srgbClr val="D18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8" y="155915"/>
            <a:ext cx="8128000" cy="850152"/>
          </a:xfrm>
        </p:spPr>
        <p:txBody>
          <a:bodyPr/>
          <a:lstStyle/>
          <a:p>
            <a:r>
              <a:rPr lang="sv-SE" dirty="0"/>
              <a:t>Vertikalt integrerad grupp 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128569" y="1715232"/>
            <a:ext cx="1579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Skogs-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förvaltning</a:t>
            </a:r>
            <a:endParaRPr lang="sv-SE" sz="1200" b="1" dirty="0">
              <a:solidFill>
                <a:schemeClr val="bg1"/>
              </a:solidFill>
            </a:endParaRP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287792" y="987102"/>
            <a:ext cx="8568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chemeClr val="bg1"/>
                </a:solidFill>
              </a:rPr>
              <a:t>1     +     2       +      3      +      4     +       5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2149282" y="1717809"/>
            <a:ext cx="138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Furu- &amp;  gransågverk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3908525" y="1681973"/>
            <a:ext cx="1263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Lamell- &amp; fingerskarvning</a:t>
            </a:r>
          </a:p>
          <a:p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5762042" y="1711130"/>
            <a:ext cx="109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Hyvling &amp; målning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7409518" y="1711130"/>
            <a:ext cx="142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Distribution 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128569" y="2565750"/>
            <a:ext cx="1611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Woodpile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1871398" y="2470485"/>
            <a:ext cx="164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Combimill Sakala &amp;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 Reopalu</a:t>
            </a:r>
            <a:endParaRPr lang="sv-SE" sz="1200" dirty="0"/>
          </a:p>
        </p:txBody>
      </p:sp>
      <p:sp>
        <p:nvSpPr>
          <p:cNvPr id="18" name="textruta 17"/>
          <p:cNvSpPr txBox="1"/>
          <p:nvPr/>
        </p:nvSpPr>
        <p:spPr>
          <a:xfrm>
            <a:off x="3817482" y="2412164"/>
            <a:ext cx="144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Combilink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Vincom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Ecobirch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5743243" y="2412164"/>
            <a:ext cx="1094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Vindor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Combiwood</a:t>
            </a:r>
          </a:p>
          <a:p>
            <a:pPr algn="ctr"/>
            <a:r>
              <a:rPr lang="sv-SE" sz="1200" dirty="0">
                <a:solidFill>
                  <a:schemeClr val="bg1"/>
                </a:solidFill>
              </a:rPr>
              <a:t>Vaidawood</a:t>
            </a:r>
          </a:p>
          <a:p>
            <a:endParaRPr lang="sv-SE" dirty="0"/>
          </a:p>
        </p:txBody>
      </p:sp>
      <p:sp>
        <p:nvSpPr>
          <p:cNvPr id="23" name="textruta 22"/>
          <p:cNvSpPr txBox="1"/>
          <p:nvPr/>
        </p:nvSpPr>
        <p:spPr>
          <a:xfrm>
            <a:off x="7430017" y="2611358"/>
            <a:ext cx="138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Combistock</a:t>
            </a:r>
            <a:endParaRPr lang="sv-SE" sz="1600" dirty="0"/>
          </a:p>
        </p:txBody>
      </p:sp>
      <p:pic>
        <p:nvPicPr>
          <p:cNvPr id="26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/>
          <a:stretch/>
        </p:blipFill>
        <p:spPr>
          <a:xfrm>
            <a:off x="4328054" y="3142354"/>
            <a:ext cx="2188357" cy="1254043"/>
          </a:xfrm>
          <a:prstGeom prst="rect">
            <a:avLst/>
          </a:prstGeom>
        </p:spPr>
      </p:pic>
      <p:pic>
        <p:nvPicPr>
          <p:cNvPr id="28" name="Picture 63" descr="vaida3v.jpg"/>
          <p:cNvPicPr>
            <a:picLocks noChangeAspect="1"/>
          </p:cNvPicPr>
          <p:nvPr/>
        </p:nvPicPr>
        <p:blipFill rotWithShape="1">
          <a:blip r:embed="rId6"/>
          <a:srcRect r="1639"/>
          <a:stretch/>
        </p:blipFill>
        <p:spPr>
          <a:xfrm>
            <a:off x="280834" y="4241023"/>
            <a:ext cx="1868448" cy="1245378"/>
          </a:xfrm>
          <a:prstGeom prst="rect">
            <a:avLst/>
          </a:prstGeom>
        </p:spPr>
      </p:pic>
      <p:pic>
        <p:nvPicPr>
          <p:cNvPr id="29" name="Picture 26" descr="lk4cv.jpg"/>
          <p:cNvPicPr>
            <a:picLocks noChangeAspect="1"/>
          </p:cNvPicPr>
          <p:nvPr/>
        </p:nvPicPr>
        <p:blipFill rotWithShape="1">
          <a:blip r:embed="rId7"/>
          <a:srcRect t="14300"/>
          <a:stretch/>
        </p:blipFill>
        <p:spPr>
          <a:xfrm>
            <a:off x="2159929" y="4241023"/>
            <a:ext cx="2174764" cy="1229950"/>
          </a:xfrm>
          <a:prstGeom prst="rect">
            <a:avLst/>
          </a:prstGeom>
        </p:spPr>
      </p:pic>
      <p:pic>
        <p:nvPicPr>
          <p:cNvPr id="30" name="Picture 60" descr="vindor8v.jpg"/>
          <p:cNvPicPr>
            <a:picLocks noChangeAspect="1"/>
          </p:cNvPicPr>
          <p:nvPr/>
        </p:nvPicPr>
        <p:blipFill rotWithShape="1">
          <a:blip r:embed="rId8"/>
          <a:srcRect t="12351"/>
          <a:stretch/>
        </p:blipFill>
        <p:spPr>
          <a:xfrm>
            <a:off x="4328057" y="4241023"/>
            <a:ext cx="2188355" cy="1229950"/>
          </a:xfrm>
          <a:prstGeom prst="rect">
            <a:avLst/>
          </a:prstGeom>
        </p:spPr>
      </p:pic>
      <p:pic>
        <p:nvPicPr>
          <p:cNvPr id="31" name="Picture 19" descr="lk4av.jpg"/>
          <p:cNvPicPr>
            <a:picLocks noChangeAspect="1"/>
          </p:cNvPicPr>
          <p:nvPr/>
        </p:nvPicPr>
        <p:blipFill rotWithShape="1">
          <a:blip r:embed="rId9"/>
          <a:srcRect t="5428" b="4718"/>
          <a:stretch/>
        </p:blipFill>
        <p:spPr>
          <a:xfrm>
            <a:off x="6516414" y="4246179"/>
            <a:ext cx="2339791" cy="1240222"/>
          </a:xfrm>
          <a:prstGeom prst="rect">
            <a:avLst/>
          </a:prstGeom>
        </p:spPr>
      </p:pic>
      <p:cxnSp>
        <p:nvCxnSpPr>
          <p:cNvPr id="33" name="Rak 32"/>
          <p:cNvCxnSpPr/>
          <p:nvPr/>
        </p:nvCxnSpPr>
        <p:spPr>
          <a:xfrm>
            <a:off x="601884" y="799436"/>
            <a:ext cx="8034114" cy="1157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72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425" y="147032"/>
            <a:ext cx="8128000" cy="850152"/>
          </a:xfrm>
        </p:spPr>
        <p:txBody>
          <a:bodyPr/>
          <a:lstStyle/>
          <a:p>
            <a:r>
              <a:rPr lang="sv-SE" dirty="0"/>
              <a:t>Combi Groups utveckling</a:t>
            </a:r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8" y="997184"/>
            <a:ext cx="7890324" cy="4446197"/>
          </a:xfrm>
          <a:prstGeom prst="rect">
            <a:avLst/>
          </a:prstGeom>
        </p:spPr>
      </p:pic>
      <p:cxnSp>
        <p:nvCxnSpPr>
          <p:cNvPr id="5" name="Rak 4"/>
          <p:cNvCxnSpPr/>
          <p:nvPr/>
        </p:nvCxnSpPr>
        <p:spPr>
          <a:xfrm flipV="1">
            <a:off x="972273" y="775503"/>
            <a:ext cx="7199454" cy="23149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36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67118"/>
            <a:ext cx="8128000" cy="850152"/>
          </a:xfrm>
        </p:spPr>
        <p:txBody>
          <a:bodyPr/>
          <a:lstStyle/>
          <a:p>
            <a:r>
              <a:rPr lang="sv-SE" dirty="0"/>
              <a:t>Var finns vi?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13" y="1017270"/>
            <a:ext cx="6818574" cy="4442301"/>
          </a:xfrm>
          <a:prstGeom prst="rect">
            <a:avLst/>
          </a:prstGeom>
        </p:spPr>
      </p:pic>
      <p:cxnSp>
        <p:nvCxnSpPr>
          <p:cNvPr id="5" name="Rak 4"/>
          <p:cNvCxnSpPr/>
          <p:nvPr/>
        </p:nvCxnSpPr>
        <p:spPr>
          <a:xfrm flipV="1">
            <a:off x="1319514" y="763929"/>
            <a:ext cx="6099858" cy="1157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01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00" y="202018"/>
            <a:ext cx="8128000" cy="850152"/>
          </a:xfrm>
        </p:spPr>
        <p:txBody>
          <a:bodyPr/>
          <a:lstStyle/>
          <a:p>
            <a:r>
              <a:rPr lang="sv-SE" dirty="0"/>
              <a:t>Skogsförvaltning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2772299" y="2875575"/>
            <a:ext cx="3909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All volym till </a:t>
            </a:r>
          </a:p>
          <a:p>
            <a:pPr algn="ctr"/>
            <a:r>
              <a:rPr lang="sv-SE" dirty="0"/>
              <a:t>egna sågverk</a:t>
            </a:r>
          </a:p>
          <a:p>
            <a:pPr algn="ctr"/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426819" y="1675247"/>
            <a:ext cx="2623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Skogsmark 1000 ha </a:t>
            </a:r>
          </a:p>
          <a:p>
            <a:pPr algn="ctr"/>
            <a:r>
              <a:rPr lang="sv-SE" dirty="0"/>
              <a:t>Årlig avverkning </a:t>
            </a:r>
          </a:p>
          <a:p>
            <a:pPr algn="ctr"/>
            <a:r>
              <a:rPr lang="sv-SE" dirty="0"/>
              <a:t>10 000 m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ᶾ</a:t>
            </a:r>
            <a:endParaRPr lang="sv-SE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17" y="1110182"/>
            <a:ext cx="2855983" cy="2140380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17" y="3371682"/>
            <a:ext cx="2855983" cy="2018115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0" y="1146325"/>
            <a:ext cx="3012440" cy="203390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2" y="3371682"/>
            <a:ext cx="3026038" cy="2018115"/>
          </a:xfrm>
          <a:prstGeom prst="rect">
            <a:avLst/>
          </a:prstGeom>
        </p:spPr>
      </p:pic>
      <p:cxnSp>
        <p:nvCxnSpPr>
          <p:cNvPr id="12" name="Rak 11"/>
          <p:cNvCxnSpPr/>
          <p:nvPr/>
        </p:nvCxnSpPr>
        <p:spPr>
          <a:xfrm>
            <a:off x="1679323" y="860742"/>
            <a:ext cx="6106912" cy="1157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ruta 13"/>
          <p:cNvSpPr txBox="1"/>
          <p:nvPr/>
        </p:nvSpPr>
        <p:spPr>
          <a:xfrm>
            <a:off x="3520440" y="3912469"/>
            <a:ext cx="2412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FSC- och PEFC-certifierade </a:t>
            </a:r>
          </a:p>
          <a:p>
            <a:pPr algn="ctr"/>
            <a:endParaRPr lang="sv-SE" dirty="0"/>
          </a:p>
          <a:p>
            <a:pPr algn="ctr"/>
            <a:r>
              <a:rPr lang="sv-SE" dirty="0"/>
              <a:t>Växer snabbt</a:t>
            </a:r>
          </a:p>
          <a:p>
            <a:pPr algn="ctr"/>
            <a:r>
              <a:rPr lang="sv-SE" dirty="0"/>
              <a:t>genom förvärv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902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14" y="186963"/>
            <a:ext cx="8128000" cy="850152"/>
          </a:xfrm>
        </p:spPr>
        <p:txBody>
          <a:bodyPr/>
          <a:lstStyle/>
          <a:p>
            <a:r>
              <a:rPr lang="sv-SE" dirty="0"/>
              <a:t>Sågverk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4878814" y="1234146"/>
            <a:ext cx="3939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Sågar furu, gran &amp; björk</a:t>
            </a:r>
          </a:p>
          <a:p>
            <a:endParaRPr lang="sv-SE" sz="1600" dirty="0"/>
          </a:p>
          <a:p>
            <a:r>
              <a:rPr lang="sv-SE" sz="1600" dirty="0"/>
              <a:t>Kontroll på hela försörjningskedjan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4878027" y="2207157"/>
            <a:ext cx="276606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600" b="1" dirty="0">
                <a:latin typeface="Apercu Light" charset="0"/>
                <a:ea typeface="Apercu Light" charset="0"/>
                <a:cs typeface="Apercu Light" charset="0"/>
              </a:rPr>
              <a:t>Combimill Sakala OÜ</a:t>
            </a:r>
            <a:endParaRPr lang="en-US" sz="1600" b="1" dirty="0">
              <a:solidFill>
                <a:srgbClr val="A03B72"/>
              </a:solidFill>
              <a:latin typeface="Apercu Light" charset="0"/>
              <a:ea typeface="Apercu Light" charset="0"/>
              <a:cs typeface="Apercu Light" charset="0"/>
            </a:endParaRP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6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Enbart furu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6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Volym: 110 000 m</a:t>
            </a:r>
            <a:r>
              <a:rPr lang="en-US" sz="1600" dirty="0">
                <a:solidFill>
                  <a:srgbClr val="17243F"/>
                </a:solidFill>
                <a:latin typeface="Times New Roman" panose="02020603050405020304" pitchFamily="18" charset="0"/>
                <a:ea typeface="Apercu Light" charset="0"/>
                <a:cs typeface="Times New Roman" panose="02020603050405020304" pitchFamily="18" charset="0"/>
              </a:rPr>
              <a:t>ᶾ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877240" y="3235185"/>
            <a:ext cx="265176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600" b="1" dirty="0">
                <a:latin typeface="Apercu Light" charset="0"/>
                <a:ea typeface="Apercu Light" charset="0"/>
                <a:cs typeface="Apercu Light" charset="0"/>
              </a:rPr>
              <a:t>Combimill Reopalu OÜ</a:t>
            </a:r>
            <a:br>
              <a:rPr lang="en-US" sz="1600" b="1" dirty="0">
                <a:solidFill>
                  <a:srgbClr val="A03B72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6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Enbart gran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6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Volym: 120 000m</a:t>
            </a:r>
            <a:r>
              <a:rPr lang="en-US" sz="1600" dirty="0">
                <a:solidFill>
                  <a:srgbClr val="17243F"/>
                </a:solidFill>
                <a:latin typeface="Times New Roman" panose="02020603050405020304" pitchFamily="18" charset="0"/>
                <a:ea typeface="Apercu Light" charset="0"/>
                <a:cs typeface="Times New Roman" panose="02020603050405020304" pitchFamily="18" charset="0"/>
              </a:rPr>
              <a:t>ᶾ</a:t>
            </a:r>
            <a:br>
              <a:rPr lang="en-US" sz="16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</a:br>
            <a:br>
              <a:rPr lang="en-US" sz="16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6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Ecobirch sågar björktimmer för egen förädling </a:t>
            </a:r>
            <a:endParaRPr lang="sv-SE" sz="1600" dirty="0"/>
          </a:p>
        </p:txBody>
      </p:sp>
      <p:pic>
        <p:nvPicPr>
          <p:cNvPr id="7" name="Picture 6" descr="lk8a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4" y="1239655"/>
            <a:ext cx="4196930" cy="2353642"/>
          </a:xfrm>
          <a:prstGeom prst="rect">
            <a:avLst/>
          </a:prstGeom>
        </p:spPr>
      </p:pic>
      <p:pic>
        <p:nvPicPr>
          <p:cNvPr id="8" name="Picture 8" descr="lk8bv.jpg"/>
          <p:cNvPicPr>
            <a:picLocks noChangeAspect="1"/>
          </p:cNvPicPr>
          <p:nvPr/>
        </p:nvPicPr>
        <p:blipFill rotWithShape="1">
          <a:blip r:embed="rId3"/>
          <a:srcRect l="4981" r="3119"/>
          <a:stretch/>
        </p:blipFill>
        <p:spPr>
          <a:xfrm>
            <a:off x="496761" y="3593297"/>
            <a:ext cx="2095018" cy="1281693"/>
          </a:xfrm>
          <a:prstGeom prst="rect">
            <a:avLst/>
          </a:prstGeom>
        </p:spPr>
      </p:pic>
      <p:pic>
        <p:nvPicPr>
          <p:cNvPr id="9" name="Picture 9" descr="lk8cv.jpg"/>
          <p:cNvPicPr>
            <a:picLocks noChangeAspect="1"/>
          </p:cNvPicPr>
          <p:nvPr/>
        </p:nvPicPr>
        <p:blipFill rotWithShape="1">
          <a:blip r:embed="rId4"/>
          <a:srcRect l="3174" r="3174"/>
          <a:stretch/>
        </p:blipFill>
        <p:spPr>
          <a:xfrm>
            <a:off x="2589418" y="3593297"/>
            <a:ext cx="2100039" cy="1281693"/>
          </a:xfrm>
          <a:prstGeom prst="rect">
            <a:avLst/>
          </a:prstGeom>
        </p:spPr>
      </p:pic>
      <p:cxnSp>
        <p:nvCxnSpPr>
          <p:cNvPr id="11" name="Rak 10"/>
          <p:cNvCxnSpPr/>
          <p:nvPr/>
        </p:nvCxnSpPr>
        <p:spPr>
          <a:xfrm>
            <a:off x="2419109" y="881195"/>
            <a:ext cx="3970117" cy="1157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384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3506"/>
            <a:ext cx="8128000" cy="850152"/>
          </a:xfrm>
        </p:spPr>
        <p:txBody>
          <a:bodyPr/>
          <a:lstStyle/>
          <a:p>
            <a:r>
              <a:rPr lang="sv-SE" dirty="0"/>
              <a:t>Lamell- &amp; fingerskarvsenheter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503443" y="1111823"/>
            <a:ext cx="465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ercu" charset="0"/>
                <a:ea typeface="Apercu" charset="0"/>
                <a:cs typeface="Apercu" charset="0"/>
              </a:rPr>
              <a:t>Träskivor och komponenter för träindustrin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455285" y="1948174"/>
            <a:ext cx="488061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b="1" dirty="0">
                <a:latin typeface="Apercu Light" charset="0"/>
                <a:ea typeface="Apercu Light" charset="0"/>
                <a:cs typeface="Apercu Light" charset="0"/>
              </a:rPr>
              <a:t>Vincom OÜ</a:t>
            </a:r>
            <a:br>
              <a:rPr lang="en-US" sz="1400" b="1" dirty="0">
                <a:solidFill>
                  <a:srgbClr val="A03B72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Komponenter till dörr-, fönster- &amp; trapptillverkare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Årlig produktionsvolym: 35 000 m</a:t>
            </a:r>
            <a:r>
              <a:rPr lang="en-US" sz="1400" dirty="0">
                <a:solidFill>
                  <a:srgbClr val="17243F"/>
                </a:solidFill>
                <a:latin typeface="Times New Roman" panose="02020603050405020304" pitchFamily="18" charset="0"/>
                <a:ea typeface="Apercu Light" charset="0"/>
                <a:cs typeface="Times New Roman" panose="02020603050405020304" pitchFamily="18" charset="0"/>
              </a:rPr>
              <a:t>ᶾ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42825" y="2831850"/>
            <a:ext cx="385191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b="1" dirty="0">
                <a:latin typeface="Apercu Light" charset="0"/>
                <a:ea typeface="Apercu Light" charset="0"/>
                <a:cs typeface="Apercu Light" charset="0"/>
              </a:rPr>
              <a:t>Combilink OÜ</a:t>
            </a:r>
            <a:br>
              <a:rPr lang="en-US" sz="1400" b="1" dirty="0">
                <a:solidFill>
                  <a:srgbClr val="A03B72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Komponenter till listverk, dörr- &amp; fönstertillverkare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Årlig produktionsvolym: 15 000 m</a:t>
            </a:r>
            <a:r>
              <a:rPr lang="en-US" sz="1400" dirty="0">
                <a:solidFill>
                  <a:srgbClr val="17243F"/>
                </a:solidFill>
                <a:latin typeface="Times New Roman" panose="02020603050405020304" pitchFamily="18" charset="0"/>
                <a:ea typeface="Apercu Light" charset="0"/>
                <a:cs typeface="Times New Roman" panose="02020603050405020304" pitchFamily="18" charset="0"/>
              </a:rPr>
              <a:t>ᶾ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444433" y="3837809"/>
            <a:ext cx="425488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b="1" dirty="0">
                <a:latin typeface="Apercu Light" charset="0"/>
                <a:ea typeface="Apercu Light" charset="0"/>
                <a:cs typeface="Apercu Light" charset="0"/>
              </a:rPr>
              <a:t>Ecobirch OÜ</a:t>
            </a:r>
            <a:br>
              <a:rPr lang="en-US" sz="1400" b="1" dirty="0">
                <a:solidFill>
                  <a:srgbClr val="A03B72"/>
                </a:solidFill>
                <a:latin typeface="Apercu Light" charset="0"/>
                <a:ea typeface="Apercu Light" charset="0"/>
                <a:cs typeface="Apercu Light" charset="0"/>
              </a:rPr>
            </a:b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Björk-, och furulimfog, paneler, komponenter till fönster- och dörrtillverkare</a:t>
            </a:r>
          </a:p>
          <a:p>
            <a:pPr>
              <a:spcBef>
                <a:spcPts val="300"/>
              </a:spcBef>
              <a:buClr>
                <a:srgbClr val="A03B72"/>
              </a:buClr>
              <a:buSzPct val="163000"/>
            </a:pPr>
            <a:r>
              <a:rPr lang="en-US" sz="1400" dirty="0">
                <a:solidFill>
                  <a:srgbClr val="17243F"/>
                </a:solidFill>
                <a:latin typeface="Apercu Light" charset="0"/>
                <a:ea typeface="Apercu Light" charset="0"/>
                <a:cs typeface="Apercu Light" charset="0"/>
              </a:rPr>
              <a:t>Årlig produktionsvolym: 25 000 m</a:t>
            </a:r>
            <a:r>
              <a:rPr lang="en-US" sz="1400" dirty="0">
                <a:solidFill>
                  <a:srgbClr val="17243F"/>
                </a:solidFill>
                <a:latin typeface="Times New Roman" panose="02020603050405020304" pitchFamily="18" charset="0"/>
                <a:ea typeface="Apercu Light" charset="0"/>
                <a:cs typeface="Times New Roman" panose="02020603050405020304" pitchFamily="18" charset="0"/>
              </a:rPr>
              <a:t>ᶾ</a:t>
            </a:r>
            <a:endParaRPr lang="sv-SE" sz="1400" dirty="0"/>
          </a:p>
        </p:txBody>
      </p:sp>
      <p:pic>
        <p:nvPicPr>
          <p:cNvPr id="8" name="Picture 21" descr="combi3.jpg"/>
          <p:cNvPicPr>
            <a:picLocks noChangeAspect="1"/>
          </p:cNvPicPr>
          <p:nvPr/>
        </p:nvPicPr>
        <p:blipFill rotWithShape="1">
          <a:blip r:embed="rId2"/>
          <a:srcRect t="14645" b="13226"/>
          <a:stretch/>
        </p:blipFill>
        <p:spPr>
          <a:xfrm>
            <a:off x="4923349" y="2395959"/>
            <a:ext cx="3946692" cy="1618983"/>
          </a:xfrm>
          <a:prstGeom prst="rect">
            <a:avLst/>
          </a:prstGeom>
        </p:spPr>
      </p:pic>
      <p:pic>
        <p:nvPicPr>
          <p:cNvPr id="9" name="Picture 16" descr="vin4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66" y="4026355"/>
            <a:ext cx="1964729" cy="1473547"/>
          </a:xfrm>
          <a:prstGeom prst="rect">
            <a:avLst/>
          </a:prstGeom>
        </p:spPr>
      </p:pic>
      <p:pic>
        <p:nvPicPr>
          <p:cNvPr id="10" name="Picture 9" descr="lk8cv.jpg"/>
          <p:cNvPicPr>
            <a:picLocks noChangeAspect="1"/>
          </p:cNvPicPr>
          <p:nvPr/>
        </p:nvPicPr>
        <p:blipFill rotWithShape="1">
          <a:blip r:embed="rId4"/>
          <a:srcRect t="33626" b="6968"/>
          <a:stretch/>
        </p:blipFill>
        <p:spPr>
          <a:xfrm>
            <a:off x="4936220" y="1105116"/>
            <a:ext cx="3933821" cy="1686116"/>
          </a:xfrm>
          <a:prstGeom prst="rect">
            <a:avLst/>
          </a:prstGeom>
        </p:spPr>
      </p:pic>
      <p:pic>
        <p:nvPicPr>
          <p:cNvPr id="11" name="Picture 6" descr="lk8a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695" y="4020649"/>
            <a:ext cx="1980891" cy="14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685"/>
      </p:ext>
    </p:extLst>
  </p:cSld>
  <p:clrMapOvr>
    <a:masterClrMapping/>
  </p:clrMapOvr>
</p:sld>
</file>

<file path=ppt/theme/theme1.xml><?xml version="1.0" encoding="utf-8"?>
<a:theme xmlns:a="http://schemas.openxmlformats.org/drawingml/2006/main" name="CombiWood-CompanyPres-20161222">
  <a:themeElements>
    <a:clrScheme name="Combiwood">
      <a:dk1>
        <a:srgbClr val="000000"/>
      </a:dk1>
      <a:lt1>
        <a:sysClr val="window" lastClr="FFFFFF"/>
      </a:lt1>
      <a:dk2>
        <a:srgbClr val="17243F"/>
      </a:dk2>
      <a:lt2>
        <a:srgbClr val="A6D8E1"/>
      </a:lt2>
      <a:accent1>
        <a:srgbClr val="17243F"/>
      </a:accent1>
      <a:accent2>
        <a:srgbClr val="A6D8E1"/>
      </a:accent2>
      <a:accent3>
        <a:srgbClr val="D180B1"/>
      </a:accent3>
      <a:accent4>
        <a:srgbClr val="A03B72"/>
      </a:accent4>
      <a:accent5>
        <a:srgbClr val="CC4A91"/>
      </a:accent5>
      <a:accent6>
        <a:srgbClr val="FFFFFF"/>
      </a:accent6>
      <a:hlink>
        <a:srgbClr val="A03B72"/>
      </a:hlink>
      <a:folHlink>
        <a:srgbClr val="CC4A91"/>
      </a:folHlink>
    </a:clrScheme>
    <a:fontScheme name="Combiwood">
      <a:majorFont>
        <a:latin typeface="Equo Stencil CAPS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ercu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mbiWood Hero">
  <a:themeElements>
    <a:clrScheme name="Combiwood">
      <a:dk1>
        <a:srgbClr val="000000"/>
      </a:dk1>
      <a:lt1>
        <a:sysClr val="window" lastClr="FFFFFF"/>
      </a:lt1>
      <a:dk2>
        <a:srgbClr val="17243F"/>
      </a:dk2>
      <a:lt2>
        <a:srgbClr val="A6D8E1"/>
      </a:lt2>
      <a:accent1>
        <a:srgbClr val="17243F"/>
      </a:accent1>
      <a:accent2>
        <a:srgbClr val="A6D8E1"/>
      </a:accent2>
      <a:accent3>
        <a:srgbClr val="D180B1"/>
      </a:accent3>
      <a:accent4>
        <a:srgbClr val="A03B72"/>
      </a:accent4>
      <a:accent5>
        <a:srgbClr val="CC4A91"/>
      </a:accent5>
      <a:accent6>
        <a:srgbClr val="FFFFFF"/>
      </a:accent6>
      <a:hlink>
        <a:srgbClr val="A03B72"/>
      </a:hlink>
      <a:folHlink>
        <a:srgbClr val="CC4A91"/>
      </a:folHlink>
    </a:clrScheme>
    <a:fontScheme name="Combiwood">
      <a:majorFont>
        <a:latin typeface="Equo Stencil CAPS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ercu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mbiWood Hero">
  <a:themeElements>
    <a:clrScheme name="Combiwood">
      <a:dk1>
        <a:srgbClr val="000000"/>
      </a:dk1>
      <a:lt1>
        <a:sysClr val="window" lastClr="FFFFFF"/>
      </a:lt1>
      <a:dk2>
        <a:srgbClr val="17243F"/>
      </a:dk2>
      <a:lt2>
        <a:srgbClr val="A6D8E1"/>
      </a:lt2>
      <a:accent1>
        <a:srgbClr val="17243F"/>
      </a:accent1>
      <a:accent2>
        <a:srgbClr val="A6D8E1"/>
      </a:accent2>
      <a:accent3>
        <a:srgbClr val="D180B1"/>
      </a:accent3>
      <a:accent4>
        <a:srgbClr val="A03B72"/>
      </a:accent4>
      <a:accent5>
        <a:srgbClr val="CC4A91"/>
      </a:accent5>
      <a:accent6>
        <a:srgbClr val="FFFFFF"/>
      </a:accent6>
      <a:hlink>
        <a:srgbClr val="A03B72"/>
      </a:hlink>
      <a:folHlink>
        <a:srgbClr val="CC4A91"/>
      </a:folHlink>
    </a:clrScheme>
    <a:fontScheme name="Combiwood">
      <a:majorFont>
        <a:latin typeface="Equo Stencil CAPS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ercu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CombiWood-CompanyPres-20161222</Template>
  <TotalTime>1646</TotalTime>
  <Words>317</Words>
  <Application>Microsoft Macintosh PowerPoint</Application>
  <PresentationFormat>Bildspel på skärmen (16:10)</PresentationFormat>
  <Paragraphs>91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15</vt:i4>
      </vt:variant>
    </vt:vector>
  </HeadingPairs>
  <TitlesOfParts>
    <vt:vector size="25" baseType="lpstr">
      <vt:lpstr>Apercu</vt:lpstr>
      <vt:lpstr>Apercu Light</vt:lpstr>
      <vt:lpstr>Arial</vt:lpstr>
      <vt:lpstr>Calibri</vt:lpstr>
      <vt:lpstr>Equo Stencil CAPS</vt:lpstr>
      <vt:lpstr>Times New Roman</vt:lpstr>
      <vt:lpstr>Wingdings</vt:lpstr>
      <vt:lpstr>CombiWood-CompanyPres-20161222</vt:lpstr>
      <vt:lpstr>CombiWood Hero</vt:lpstr>
      <vt:lpstr>1_CombiWood Hero</vt:lpstr>
      <vt:lpstr>Interiörträvaror från en av Europas ledande tillverkare </vt:lpstr>
      <vt:lpstr>Från planta till färdiga interiörprodukter </vt:lpstr>
      <vt:lpstr> Vertikalt integrerad grupp av träföretag</vt:lpstr>
      <vt:lpstr>Vertikalt integrerad grupp </vt:lpstr>
      <vt:lpstr>Combi Groups utveckling</vt:lpstr>
      <vt:lpstr>Var finns vi?</vt:lpstr>
      <vt:lpstr>Skogsförvaltning</vt:lpstr>
      <vt:lpstr>Sågverk</vt:lpstr>
      <vt:lpstr>Lamell- &amp; fingerskarvsenheter</vt:lpstr>
      <vt:lpstr>Hyvlings- &amp; Målningsenheter</vt:lpstr>
      <vt:lpstr>Distribution &amp; Service</vt:lpstr>
      <vt:lpstr>Produkter</vt:lpstr>
      <vt:lpstr>Tre olika sätt att få leverans</vt:lpstr>
      <vt:lpstr>Ett snabbväxande företag med fokus på att förädla trä</vt:lpstr>
      <vt:lpstr>PowerPoint-presentation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Interiörträvaror från en av Europas ledande tillverkare</dc:title>
  <dc:creator>Håkan</dc:creator>
  <cp:lastModifiedBy>Sarah Svensson</cp:lastModifiedBy>
  <cp:revision>53</cp:revision>
  <dcterms:created xsi:type="dcterms:W3CDTF">2017-10-02T17:16:53Z</dcterms:created>
  <dcterms:modified xsi:type="dcterms:W3CDTF">2018-03-06T08:10:30Z</dcterms:modified>
</cp:coreProperties>
</file>